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304" r:id="rId3"/>
    <p:sldId id="306" r:id="rId4"/>
    <p:sldId id="308" r:id="rId5"/>
    <p:sldId id="287" r:id="rId6"/>
    <p:sldId id="298" r:id="rId7"/>
    <p:sldId id="299" r:id="rId8"/>
    <p:sldId id="285" r:id="rId9"/>
    <p:sldId id="310" r:id="rId10"/>
    <p:sldId id="309" r:id="rId11"/>
    <p:sldId id="31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an" initials="S" lastIdx="2" clrIdx="0">
    <p:extLst>
      <p:ext uri="{19B8F6BF-5375-455C-9EA6-DF929625EA0E}">
        <p15:presenceInfo xmlns:p15="http://schemas.microsoft.com/office/powerpoint/2012/main" userId="17b865f82439928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0A57"/>
    <a:srgbClr val="450255"/>
    <a:srgbClr val="2D748E"/>
    <a:srgbClr val="235C81"/>
    <a:srgbClr val="279F86"/>
    <a:srgbClr val="152611"/>
    <a:srgbClr val="71CB5A"/>
    <a:srgbClr val="7AD152"/>
    <a:srgbClr val="74C78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89542" autoAdjust="0"/>
  </p:normalViewPr>
  <p:slideViewPr>
    <p:cSldViewPr snapToGrid="0">
      <p:cViewPr>
        <p:scale>
          <a:sx n="75" d="100"/>
          <a:sy n="75" d="100"/>
        </p:scale>
        <p:origin x="1326" y="6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8EAE1A-4C29-4C26-8838-867814FCF455}" type="datetimeFigureOut">
              <a:rPr lang="en-US" smtClean="0"/>
              <a:t>8/12/2021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E980CD-5903-46DF-8B62-639E39FB70CA}" type="slidenum">
              <a:rPr lang="en-US" smtClean="0"/>
              <a:t>‹#›</a:t>
            </a:fld>
            <a:endParaRPr lang="en-US" dirty="0"/>
          </a:p>
        </p:txBody>
      </p:sp>
    </p:spTree>
    <p:extLst>
      <p:ext uri="{BB962C8B-B14F-4D97-AF65-F5344CB8AC3E}">
        <p14:creationId xmlns:p14="http://schemas.microsoft.com/office/powerpoint/2010/main" val="2051018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1380C976-69FE-480F-A5DE-21BB1A64F930}" type="slidenum">
              <a:rPr lang="en-US" smtClean="0"/>
              <a:t>2</a:t>
            </a:fld>
            <a:endParaRPr lang="en-US" dirty="0"/>
          </a:p>
        </p:txBody>
      </p:sp>
    </p:spTree>
    <p:extLst>
      <p:ext uri="{BB962C8B-B14F-4D97-AF65-F5344CB8AC3E}">
        <p14:creationId xmlns:p14="http://schemas.microsoft.com/office/powerpoint/2010/main" val="140873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5E980CD-5903-46DF-8B62-639E39FB70CA}" type="slidenum">
              <a:rPr lang="en-US" smtClean="0"/>
              <a:t>3</a:t>
            </a:fld>
            <a:endParaRPr lang="en-US" dirty="0"/>
          </a:p>
        </p:txBody>
      </p:sp>
    </p:spTree>
    <p:extLst>
      <p:ext uri="{BB962C8B-B14F-4D97-AF65-F5344CB8AC3E}">
        <p14:creationId xmlns:p14="http://schemas.microsoft.com/office/powerpoint/2010/main" val="3661406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E980CD-5903-46DF-8B62-639E39FB70CA}" type="slidenum">
              <a:rPr lang="en-US" smtClean="0"/>
              <a:t>4</a:t>
            </a:fld>
            <a:endParaRPr lang="en-US" dirty="0"/>
          </a:p>
        </p:txBody>
      </p:sp>
    </p:spTree>
    <p:extLst>
      <p:ext uri="{BB962C8B-B14F-4D97-AF65-F5344CB8AC3E}">
        <p14:creationId xmlns:p14="http://schemas.microsoft.com/office/powerpoint/2010/main" val="3076339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E980CD-5903-46DF-8B62-639E39FB70CA}" type="slidenum">
              <a:rPr lang="en-US" smtClean="0"/>
              <a:t>5</a:t>
            </a:fld>
            <a:endParaRPr lang="en-US" dirty="0"/>
          </a:p>
        </p:txBody>
      </p:sp>
    </p:spTree>
    <p:extLst>
      <p:ext uri="{BB962C8B-B14F-4D97-AF65-F5344CB8AC3E}">
        <p14:creationId xmlns:p14="http://schemas.microsoft.com/office/powerpoint/2010/main" val="2526634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p:txBody>
      </p:sp>
      <p:sp>
        <p:nvSpPr>
          <p:cNvPr id="4" name="Slide Number Placeholder 3"/>
          <p:cNvSpPr>
            <a:spLocks noGrp="1"/>
          </p:cNvSpPr>
          <p:nvPr>
            <p:ph type="sldNum" sz="quarter" idx="5"/>
          </p:nvPr>
        </p:nvSpPr>
        <p:spPr/>
        <p:txBody>
          <a:bodyPr/>
          <a:lstStyle/>
          <a:p>
            <a:fld id="{1380C976-69FE-480F-A5DE-21BB1A64F930}" type="slidenum">
              <a:rPr lang="en-US" smtClean="0"/>
              <a:t>6</a:t>
            </a:fld>
            <a:endParaRPr lang="en-US" dirty="0"/>
          </a:p>
        </p:txBody>
      </p:sp>
    </p:spTree>
    <p:extLst>
      <p:ext uri="{BB962C8B-B14F-4D97-AF65-F5344CB8AC3E}">
        <p14:creationId xmlns:p14="http://schemas.microsoft.com/office/powerpoint/2010/main" val="2794726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E980CD-5903-46DF-8B62-639E39FB70CA}" type="slidenum">
              <a:rPr lang="en-US" smtClean="0"/>
              <a:t>7</a:t>
            </a:fld>
            <a:endParaRPr lang="en-US" dirty="0"/>
          </a:p>
        </p:txBody>
      </p:sp>
    </p:spTree>
    <p:extLst>
      <p:ext uri="{BB962C8B-B14F-4D97-AF65-F5344CB8AC3E}">
        <p14:creationId xmlns:p14="http://schemas.microsoft.com/office/powerpoint/2010/main" val="847342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E980CD-5903-46DF-8B62-639E39FB70CA}" type="slidenum">
              <a:rPr lang="en-US" smtClean="0"/>
              <a:t>8</a:t>
            </a:fld>
            <a:endParaRPr lang="en-US" dirty="0"/>
          </a:p>
        </p:txBody>
      </p:sp>
    </p:spTree>
    <p:extLst>
      <p:ext uri="{BB962C8B-B14F-4D97-AF65-F5344CB8AC3E}">
        <p14:creationId xmlns:p14="http://schemas.microsoft.com/office/powerpoint/2010/main" val="483923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95C68-FC0A-4F7E-9856-0F0B82FC93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EE9BAC-38FC-43D0-953C-07914E04DD9B}"/>
              </a:ext>
            </a:extLst>
          </p:cNvPr>
          <p:cNvSpPr>
            <a:spLocks noGrp="1"/>
          </p:cNvSpPr>
          <p:nvPr>
            <p:ph type="subTitle" idx="1"/>
          </p:nvPr>
        </p:nvSpPr>
        <p:spPr>
          <a:xfrm>
            <a:off x="1524000" y="3602037"/>
            <a:ext cx="9144000" cy="16557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C824665-B24A-42F5-9EA7-1E26D024A20D}"/>
              </a:ext>
            </a:extLst>
          </p:cNvPr>
          <p:cNvSpPr>
            <a:spLocks noGrp="1"/>
          </p:cNvSpPr>
          <p:nvPr>
            <p:ph type="dt" sz="half" idx="10"/>
          </p:nvPr>
        </p:nvSpPr>
        <p:spPr/>
        <p:txBody>
          <a:bodyPr/>
          <a:lstStyle/>
          <a:p>
            <a:fld id="{FDD6A355-2324-4E88-A4B2-A29CF3813887}" type="datetimeFigureOut">
              <a:rPr lang="en-US" smtClean="0"/>
              <a:t>8/12/2021</a:t>
            </a:fld>
            <a:endParaRPr lang="en-US" dirty="0"/>
          </a:p>
        </p:txBody>
      </p:sp>
      <p:sp>
        <p:nvSpPr>
          <p:cNvPr id="5" name="Footer Placeholder 4">
            <a:extLst>
              <a:ext uri="{FF2B5EF4-FFF2-40B4-BE49-F238E27FC236}">
                <a16:creationId xmlns:a16="http://schemas.microsoft.com/office/drawing/2014/main" id="{2DD5AC74-5C77-4464-9C95-D6777FB56F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789397D-C473-4B1C-9339-1A3CDCE35A72}"/>
              </a:ext>
            </a:extLst>
          </p:cNvPr>
          <p:cNvSpPr>
            <a:spLocks noGrp="1"/>
          </p:cNvSpPr>
          <p:nvPr>
            <p:ph type="sldNum" sz="quarter" idx="12"/>
          </p:nvPr>
        </p:nvSpPr>
        <p:spPr/>
        <p:txBody>
          <a:bodyPr/>
          <a:lstStyle/>
          <a:p>
            <a:fld id="{DB93A9B2-9344-47BA-BDAB-C23DCDDA10CC}" type="slidenum">
              <a:rPr lang="en-US" smtClean="0"/>
              <a:t>‹#›</a:t>
            </a:fld>
            <a:endParaRPr lang="en-US" dirty="0"/>
          </a:p>
        </p:txBody>
      </p:sp>
    </p:spTree>
    <p:extLst>
      <p:ext uri="{BB962C8B-B14F-4D97-AF65-F5344CB8AC3E}">
        <p14:creationId xmlns:p14="http://schemas.microsoft.com/office/powerpoint/2010/main" val="1979355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B8B13-4777-46CD-9C63-75CCAA3B25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7FDD1C-E3E1-46F8-AE50-F2868B834F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19A978-9CE0-4259-9C82-4553D357BCF8}"/>
              </a:ext>
            </a:extLst>
          </p:cNvPr>
          <p:cNvSpPr>
            <a:spLocks noGrp="1"/>
          </p:cNvSpPr>
          <p:nvPr>
            <p:ph type="dt" sz="half" idx="10"/>
          </p:nvPr>
        </p:nvSpPr>
        <p:spPr/>
        <p:txBody>
          <a:bodyPr/>
          <a:lstStyle/>
          <a:p>
            <a:fld id="{FDD6A355-2324-4E88-A4B2-A29CF3813887}" type="datetimeFigureOut">
              <a:rPr lang="en-US" smtClean="0"/>
              <a:t>8/12/2021</a:t>
            </a:fld>
            <a:endParaRPr lang="en-US" dirty="0"/>
          </a:p>
        </p:txBody>
      </p:sp>
      <p:sp>
        <p:nvSpPr>
          <p:cNvPr id="5" name="Footer Placeholder 4">
            <a:extLst>
              <a:ext uri="{FF2B5EF4-FFF2-40B4-BE49-F238E27FC236}">
                <a16:creationId xmlns:a16="http://schemas.microsoft.com/office/drawing/2014/main" id="{822871B4-2914-4654-9730-4914ED09537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88EA049-0C7C-40A9-B33A-B55F15E61F49}"/>
              </a:ext>
            </a:extLst>
          </p:cNvPr>
          <p:cNvSpPr>
            <a:spLocks noGrp="1"/>
          </p:cNvSpPr>
          <p:nvPr>
            <p:ph type="sldNum" sz="quarter" idx="12"/>
          </p:nvPr>
        </p:nvSpPr>
        <p:spPr/>
        <p:txBody>
          <a:bodyPr/>
          <a:lstStyle/>
          <a:p>
            <a:fld id="{DB93A9B2-9344-47BA-BDAB-C23DCDDA10CC}" type="slidenum">
              <a:rPr lang="en-US" smtClean="0"/>
              <a:t>‹#›</a:t>
            </a:fld>
            <a:endParaRPr lang="en-US" dirty="0"/>
          </a:p>
        </p:txBody>
      </p:sp>
    </p:spTree>
    <p:extLst>
      <p:ext uri="{BB962C8B-B14F-4D97-AF65-F5344CB8AC3E}">
        <p14:creationId xmlns:p14="http://schemas.microsoft.com/office/powerpoint/2010/main" val="590481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340C27-002A-44BF-8DCB-7DD761BBBBD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6D32418-1D21-4D89-8013-EE3A4B93E4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3830A4-F849-45D5-BBB2-44343DA811E6}"/>
              </a:ext>
            </a:extLst>
          </p:cNvPr>
          <p:cNvSpPr>
            <a:spLocks noGrp="1"/>
          </p:cNvSpPr>
          <p:nvPr>
            <p:ph type="dt" sz="half" idx="10"/>
          </p:nvPr>
        </p:nvSpPr>
        <p:spPr/>
        <p:txBody>
          <a:bodyPr/>
          <a:lstStyle/>
          <a:p>
            <a:fld id="{FDD6A355-2324-4E88-A4B2-A29CF3813887}" type="datetimeFigureOut">
              <a:rPr lang="en-US" smtClean="0"/>
              <a:t>8/12/2021</a:t>
            </a:fld>
            <a:endParaRPr lang="en-US" dirty="0"/>
          </a:p>
        </p:txBody>
      </p:sp>
      <p:sp>
        <p:nvSpPr>
          <p:cNvPr id="5" name="Footer Placeholder 4">
            <a:extLst>
              <a:ext uri="{FF2B5EF4-FFF2-40B4-BE49-F238E27FC236}">
                <a16:creationId xmlns:a16="http://schemas.microsoft.com/office/drawing/2014/main" id="{D4261183-522C-4B25-BC6F-F72F7113F54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66B1B65-D2B5-4DBD-BC10-3DC3FDF92E13}"/>
              </a:ext>
            </a:extLst>
          </p:cNvPr>
          <p:cNvSpPr>
            <a:spLocks noGrp="1"/>
          </p:cNvSpPr>
          <p:nvPr>
            <p:ph type="sldNum" sz="quarter" idx="12"/>
          </p:nvPr>
        </p:nvSpPr>
        <p:spPr/>
        <p:txBody>
          <a:bodyPr/>
          <a:lstStyle/>
          <a:p>
            <a:fld id="{DB93A9B2-9344-47BA-BDAB-C23DCDDA10CC}" type="slidenum">
              <a:rPr lang="en-US" smtClean="0"/>
              <a:t>‹#›</a:t>
            </a:fld>
            <a:endParaRPr lang="en-US" dirty="0"/>
          </a:p>
        </p:txBody>
      </p:sp>
    </p:spTree>
    <p:extLst>
      <p:ext uri="{BB962C8B-B14F-4D97-AF65-F5344CB8AC3E}">
        <p14:creationId xmlns:p14="http://schemas.microsoft.com/office/powerpoint/2010/main" val="2469742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43F0B-6E2C-4AE6-A339-BAB0CB8593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AF3AD8-0757-4BAE-A179-F214D1165D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8D7568-C3DA-4BB3-92F8-45A96176017A}"/>
              </a:ext>
            </a:extLst>
          </p:cNvPr>
          <p:cNvSpPr>
            <a:spLocks noGrp="1"/>
          </p:cNvSpPr>
          <p:nvPr>
            <p:ph type="dt" sz="half" idx="10"/>
          </p:nvPr>
        </p:nvSpPr>
        <p:spPr/>
        <p:txBody>
          <a:bodyPr/>
          <a:lstStyle/>
          <a:p>
            <a:fld id="{FDD6A355-2324-4E88-A4B2-A29CF3813887}" type="datetimeFigureOut">
              <a:rPr lang="en-US" smtClean="0"/>
              <a:t>8/12/2021</a:t>
            </a:fld>
            <a:endParaRPr lang="en-US" dirty="0"/>
          </a:p>
        </p:txBody>
      </p:sp>
      <p:sp>
        <p:nvSpPr>
          <p:cNvPr id="5" name="Footer Placeholder 4">
            <a:extLst>
              <a:ext uri="{FF2B5EF4-FFF2-40B4-BE49-F238E27FC236}">
                <a16:creationId xmlns:a16="http://schemas.microsoft.com/office/drawing/2014/main" id="{3DF6FCB2-F9AA-46E7-886E-84D5EE680DB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635E24B-EF1C-4CCB-BD9C-9209F85799F1}"/>
              </a:ext>
            </a:extLst>
          </p:cNvPr>
          <p:cNvSpPr>
            <a:spLocks noGrp="1"/>
          </p:cNvSpPr>
          <p:nvPr>
            <p:ph type="sldNum" sz="quarter" idx="12"/>
          </p:nvPr>
        </p:nvSpPr>
        <p:spPr/>
        <p:txBody>
          <a:bodyPr/>
          <a:lstStyle/>
          <a:p>
            <a:fld id="{DB93A9B2-9344-47BA-BDAB-C23DCDDA10CC}" type="slidenum">
              <a:rPr lang="en-US" smtClean="0"/>
              <a:t>‹#›</a:t>
            </a:fld>
            <a:endParaRPr lang="en-US" dirty="0"/>
          </a:p>
        </p:txBody>
      </p:sp>
    </p:spTree>
    <p:extLst>
      <p:ext uri="{BB962C8B-B14F-4D97-AF65-F5344CB8AC3E}">
        <p14:creationId xmlns:p14="http://schemas.microsoft.com/office/powerpoint/2010/main" val="4020606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95C07-80F0-4B37-9CA8-A119A06800DA}"/>
              </a:ext>
            </a:extLst>
          </p:cNvPr>
          <p:cNvSpPr>
            <a:spLocks noGrp="1"/>
          </p:cNvSpPr>
          <p:nvPr>
            <p:ph type="title"/>
          </p:nvPr>
        </p:nvSpPr>
        <p:spPr>
          <a:xfrm>
            <a:off x="831850" y="1709739"/>
            <a:ext cx="10515600" cy="2852738"/>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081C85A-8689-410E-A46A-5DF0943E49F4}"/>
              </a:ext>
            </a:extLst>
          </p:cNvPr>
          <p:cNvSpPr>
            <a:spLocks noGrp="1"/>
          </p:cNvSpPr>
          <p:nvPr>
            <p:ph type="body" idx="1"/>
          </p:nvPr>
        </p:nvSpPr>
        <p:spPr>
          <a:xfrm>
            <a:off x="831850" y="4589464"/>
            <a:ext cx="10515600" cy="150018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D13F6D-13A7-4225-9DCC-0B834BB9F047}"/>
              </a:ext>
            </a:extLst>
          </p:cNvPr>
          <p:cNvSpPr>
            <a:spLocks noGrp="1"/>
          </p:cNvSpPr>
          <p:nvPr>
            <p:ph type="dt" sz="half" idx="10"/>
          </p:nvPr>
        </p:nvSpPr>
        <p:spPr/>
        <p:txBody>
          <a:bodyPr/>
          <a:lstStyle/>
          <a:p>
            <a:fld id="{FDD6A355-2324-4E88-A4B2-A29CF3813887}" type="datetimeFigureOut">
              <a:rPr lang="en-US" smtClean="0"/>
              <a:t>8/12/2021</a:t>
            </a:fld>
            <a:endParaRPr lang="en-US" dirty="0"/>
          </a:p>
        </p:txBody>
      </p:sp>
      <p:sp>
        <p:nvSpPr>
          <p:cNvPr id="5" name="Footer Placeholder 4">
            <a:extLst>
              <a:ext uri="{FF2B5EF4-FFF2-40B4-BE49-F238E27FC236}">
                <a16:creationId xmlns:a16="http://schemas.microsoft.com/office/drawing/2014/main" id="{6801DCF4-1226-4A21-8040-CDE2AE53241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36E12A-2A85-4910-9B6D-EF99E5BD0FC8}"/>
              </a:ext>
            </a:extLst>
          </p:cNvPr>
          <p:cNvSpPr>
            <a:spLocks noGrp="1"/>
          </p:cNvSpPr>
          <p:nvPr>
            <p:ph type="sldNum" sz="quarter" idx="12"/>
          </p:nvPr>
        </p:nvSpPr>
        <p:spPr/>
        <p:txBody>
          <a:bodyPr/>
          <a:lstStyle/>
          <a:p>
            <a:fld id="{DB93A9B2-9344-47BA-BDAB-C23DCDDA10CC}" type="slidenum">
              <a:rPr lang="en-US" smtClean="0"/>
              <a:t>‹#›</a:t>
            </a:fld>
            <a:endParaRPr lang="en-US" dirty="0"/>
          </a:p>
        </p:txBody>
      </p:sp>
    </p:spTree>
    <p:extLst>
      <p:ext uri="{BB962C8B-B14F-4D97-AF65-F5344CB8AC3E}">
        <p14:creationId xmlns:p14="http://schemas.microsoft.com/office/powerpoint/2010/main" val="2577308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9F917-D7FB-4F47-B33F-1ADE63CED5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72C764-8D7D-4242-8995-D717783DB0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9531FE-049D-464E-B42F-DE43F20714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BCD9F4-87B2-44BD-9B10-9353B33B46E6}"/>
              </a:ext>
            </a:extLst>
          </p:cNvPr>
          <p:cNvSpPr>
            <a:spLocks noGrp="1"/>
          </p:cNvSpPr>
          <p:nvPr>
            <p:ph type="dt" sz="half" idx="10"/>
          </p:nvPr>
        </p:nvSpPr>
        <p:spPr/>
        <p:txBody>
          <a:bodyPr/>
          <a:lstStyle/>
          <a:p>
            <a:fld id="{FDD6A355-2324-4E88-A4B2-A29CF3813887}" type="datetimeFigureOut">
              <a:rPr lang="en-US" smtClean="0"/>
              <a:t>8/12/2021</a:t>
            </a:fld>
            <a:endParaRPr lang="en-US" dirty="0"/>
          </a:p>
        </p:txBody>
      </p:sp>
      <p:sp>
        <p:nvSpPr>
          <p:cNvPr id="6" name="Footer Placeholder 5">
            <a:extLst>
              <a:ext uri="{FF2B5EF4-FFF2-40B4-BE49-F238E27FC236}">
                <a16:creationId xmlns:a16="http://schemas.microsoft.com/office/drawing/2014/main" id="{D5094448-CA55-4B0E-A000-096A1BDED61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AF9666-0FAA-4FCA-B345-E82A68B99183}"/>
              </a:ext>
            </a:extLst>
          </p:cNvPr>
          <p:cNvSpPr>
            <a:spLocks noGrp="1"/>
          </p:cNvSpPr>
          <p:nvPr>
            <p:ph type="sldNum" sz="quarter" idx="12"/>
          </p:nvPr>
        </p:nvSpPr>
        <p:spPr/>
        <p:txBody>
          <a:bodyPr/>
          <a:lstStyle/>
          <a:p>
            <a:fld id="{DB93A9B2-9344-47BA-BDAB-C23DCDDA10CC}" type="slidenum">
              <a:rPr lang="en-US" smtClean="0"/>
              <a:t>‹#›</a:t>
            </a:fld>
            <a:endParaRPr lang="en-US" dirty="0"/>
          </a:p>
        </p:txBody>
      </p:sp>
    </p:spTree>
    <p:extLst>
      <p:ext uri="{BB962C8B-B14F-4D97-AF65-F5344CB8AC3E}">
        <p14:creationId xmlns:p14="http://schemas.microsoft.com/office/powerpoint/2010/main" val="2735333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A79EB-F9CA-4A5E-8FA8-780C2078D488}"/>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72551B1-D670-4639-99C4-0D8CB79C0FF3}"/>
              </a:ext>
            </a:extLst>
          </p:cNvPr>
          <p:cNvSpPr>
            <a:spLocks noGrp="1"/>
          </p:cNvSpPr>
          <p:nvPr>
            <p:ph type="body" idx="1"/>
          </p:nvPr>
        </p:nvSpPr>
        <p:spPr>
          <a:xfrm>
            <a:off x="839790" y="1681162"/>
            <a:ext cx="5157787" cy="823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7329A74-0FFA-466A-BD4F-A111A6479D9A}"/>
              </a:ext>
            </a:extLst>
          </p:cNvPr>
          <p:cNvSpPr>
            <a:spLocks noGrp="1"/>
          </p:cNvSpPr>
          <p:nvPr>
            <p:ph sz="half" idx="2"/>
          </p:nvPr>
        </p:nvSpPr>
        <p:spPr>
          <a:xfrm>
            <a:off x="839790"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EAE9B4-31FB-479F-BA3A-9BA787B37463}"/>
              </a:ext>
            </a:extLst>
          </p:cNvPr>
          <p:cNvSpPr>
            <a:spLocks noGrp="1"/>
          </p:cNvSpPr>
          <p:nvPr>
            <p:ph type="body" sz="quarter" idx="3"/>
          </p:nvPr>
        </p:nvSpPr>
        <p:spPr>
          <a:xfrm>
            <a:off x="6172200" y="1681162"/>
            <a:ext cx="5183188" cy="823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8C8A2E-82E9-47BD-9267-ED4372DF54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49AE02-3F36-4E9E-AEC4-1F62026C90F4}"/>
              </a:ext>
            </a:extLst>
          </p:cNvPr>
          <p:cNvSpPr>
            <a:spLocks noGrp="1"/>
          </p:cNvSpPr>
          <p:nvPr>
            <p:ph type="dt" sz="half" idx="10"/>
          </p:nvPr>
        </p:nvSpPr>
        <p:spPr/>
        <p:txBody>
          <a:bodyPr/>
          <a:lstStyle/>
          <a:p>
            <a:fld id="{FDD6A355-2324-4E88-A4B2-A29CF3813887}" type="datetimeFigureOut">
              <a:rPr lang="en-US" smtClean="0"/>
              <a:t>8/12/2021</a:t>
            </a:fld>
            <a:endParaRPr lang="en-US" dirty="0"/>
          </a:p>
        </p:txBody>
      </p:sp>
      <p:sp>
        <p:nvSpPr>
          <p:cNvPr id="8" name="Footer Placeholder 7">
            <a:extLst>
              <a:ext uri="{FF2B5EF4-FFF2-40B4-BE49-F238E27FC236}">
                <a16:creationId xmlns:a16="http://schemas.microsoft.com/office/drawing/2014/main" id="{A80662EC-B453-4E9D-AD48-7E1176FFA20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05877A0-ECE0-4275-92B9-FCD81D3EC227}"/>
              </a:ext>
            </a:extLst>
          </p:cNvPr>
          <p:cNvSpPr>
            <a:spLocks noGrp="1"/>
          </p:cNvSpPr>
          <p:nvPr>
            <p:ph type="sldNum" sz="quarter" idx="12"/>
          </p:nvPr>
        </p:nvSpPr>
        <p:spPr/>
        <p:txBody>
          <a:bodyPr/>
          <a:lstStyle/>
          <a:p>
            <a:fld id="{DB93A9B2-9344-47BA-BDAB-C23DCDDA10CC}" type="slidenum">
              <a:rPr lang="en-US" smtClean="0"/>
              <a:t>‹#›</a:t>
            </a:fld>
            <a:endParaRPr lang="en-US" dirty="0"/>
          </a:p>
        </p:txBody>
      </p:sp>
    </p:spTree>
    <p:extLst>
      <p:ext uri="{BB962C8B-B14F-4D97-AF65-F5344CB8AC3E}">
        <p14:creationId xmlns:p14="http://schemas.microsoft.com/office/powerpoint/2010/main" val="718686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7344F-D6A4-4A48-BA2A-ED771497F2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1FCDEB8-E4C7-44B8-A15B-9EFCD57D4496}"/>
              </a:ext>
            </a:extLst>
          </p:cNvPr>
          <p:cNvSpPr>
            <a:spLocks noGrp="1"/>
          </p:cNvSpPr>
          <p:nvPr>
            <p:ph type="dt" sz="half" idx="10"/>
          </p:nvPr>
        </p:nvSpPr>
        <p:spPr/>
        <p:txBody>
          <a:bodyPr/>
          <a:lstStyle/>
          <a:p>
            <a:fld id="{FDD6A355-2324-4E88-A4B2-A29CF3813887}" type="datetimeFigureOut">
              <a:rPr lang="en-US" smtClean="0"/>
              <a:t>8/12/2021</a:t>
            </a:fld>
            <a:endParaRPr lang="en-US" dirty="0"/>
          </a:p>
        </p:txBody>
      </p:sp>
      <p:sp>
        <p:nvSpPr>
          <p:cNvPr id="4" name="Footer Placeholder 3">
            <a:extLst>
              <a:ext uri="{FF2B5EF4-FFF2-40B4-BE49-F238E27FC236}">
                <a16:creationId xmlns:a16="http://schemas.microsoft.com/office/drawing/2014/main" id="{EEED02A8-3F7D-4058-BDE6-D8979BD905A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1F6A7ED-454C-4378-8B21-AEF0F49080AF}"/>
              </a:ext>
            </a:extLst>
          </p:cNvPr>
          <p:cNvSpPr>
            <a:spLocks noGrp="1"/>
          </p:cNvSpPr>
          <p:nvPr>
            <p:ph type="sldNum" sz="quarter" idx="12"/>
          </p:nvPr>
        </p:nvSpPr>
        <p:spPr/>
        <p:txBody>
          <a:bodyPr/>
          <a:lstStyle/>
          <a:p>
            <a:fld id="{DB93A9B2-9344-47BA-BDAB-C23DCDDA10CC}" type="slidenum">
              <a:rPr lang="en-US" smtClean="0"/>
              <a:t>‹#›</a:t>
            </a:fld>
            <a:endParaRPr lang="en-US" dirty="0"/>
          </a:p>
        </p:txBody>
      </p:sp>
    </p:spTree>
    <p:extLst>
      <p:ext uri="{BB962C8B-B14F-4D97-AF65-F5344CB8AC3E}">
        <p14:creationId xmlns:p14="http://schemas.microsoft.com/office/powerpoint/2010/main" val="3724813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BD891C-D012-429B-A160-EEF8BA581544}"/>
              </a:ext>
            </a:extLst>
          </p:cNvPr>
          <p:cNvSpPr>
            <a:spLocks noGrp="1"/>
          </p:cNvSpPr>
          <p:nvPr>
            <p:ph type="dt" sz="half" idx="10"/>
          </p:nvPr>
        </p:nvSpPr>
        <p:spPr/>
        <p:txBody>
          <a:bodyPr/>
          <a:lstStyle/>
          <a:p>
            <a:fld id="{FDD6A355-2324-4E88-A4B2-A29CF3813887}" type="datetimeFigureOut">
              <a:rPr lang="en-US" smtClean="0"/>
              <a:t>8/12/2021</a:t>
            </a:fld>
            <a:endParaRPr lang="en-US" dirty="0"/>
          </a:p>
        </p:txBody>
      </p:sp>
      <p:sp>
        <p:nvSpPr>
          <p:cNvPr id="3" name="Footer Placeholder 2">
            <a:extLst>
              <a:ext uri="{FF2B5EF4-FFF2-40B4-BE49-F238E27FC236}">
                <a16:creationId xmlns:a16="http://schemas.microsoft.com/office/drawing/2014/main" id="{A629E881-B0FA-4786-AABB-D621040022B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2831D38A-E9CB-491E-86FB-90414A280B64}"/>
              </a:ext>
            </a:extLst>
          </p:cNvPr>
          <p:cNvSpPr>
            <a:spLocks noGrp="1"/>
          </p:cNvSpPr>
          <p:nvPr>
            <p:ph type="sldNum" sz="quarter" idx="12"/>
          </p:nvPr>
        </p:nvSpPr>
        <p:spPr/>
        <p:txBody>
          <a:bodyPr/>
          <a:lstStyle/>
          <a:p>
            <a:fld id="{DB93A9B2-9344-47BA-BDAB-C23DCDDA10CC}" type="slidenum">
              <a:rPr lang="en-US" smtClean="0"/>
              <a:t>‹#›</a:t>
            </a:fld>
            <a:endParaRPr lang="en-US" dirty="0"/>
          </a:p>
        </p:txBody>
      </p:sp>
    </p:spTree>
    <p:extLst>
      <p:ext uri="{BB962C8B-B14F-4D97-AF65-F5344CB8AC3E}">
        <p14:creationId xmlns:p14="http://schemas.microsoft.com/office/powerpoint/2010/main" val="1390704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C7101-C271-4A66-BC73-F3AA0FC5A0C6}"/>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1FFC60-DEEB-450D-9723-6EBFC9A51C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048F35-AC2D-4487-9B4E-793979E66864}"/>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AE54E5-38E3-4BDF-B956-2D4120EB2F34}"/>
              </a:ext>
            </a:extLst>
          </p:cNvPr>
          <p:cNvSpPr>
            <a:spLocks noGrp="1"/>
          </p:cNvSpPr>
          <p:nvPr>
            <p:ph type="dt" sz="half" idx="10"/>
          </p:nvPr>
        </p:nvSpPr>
        <p:spPr/>
        <p:txBody>
          <a:bodyPr/>
          <a:lstStyle/>
          <a:p>
            <a:fld id="{FDD6A355-2324-4E88-A4B2-A29CF3813887}" type="datetimeFigureOut">
              <a:rPr lang="en-US" smtClean="0"/>
              <a:t>8/12/2021</a:t>
            </a:fld>
            <a:endParaRPr lang="en-US" dirty="0"/>
          </a:p>
        </p:txBody>
      </p:sp>
      <p:sp>
        <p:nvSpPr>
          <p:cNvPr id="6" name="Footer Placeholder 5">
            <a:extLst>
              <a:ext uri="{FF2B5EF4-FFF2-40B4-BE49-F238E27FC236}">
                <a16:creationId xmlns:a16="http://schemas.microsoft.com/office/drawing/2014/main" id="{546EDAA1-CFDE-4D98-A962-56F44CA0859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60EB69A-5714-42EB-B293-B27E83FB7154}"/>
              </a:ext>
            </a:extLst>
          </p:cNvPr>
          <p:cNvSpPr>
            <a:spLocks noGrp="1"/>
          </p:cNvSpPr>
          <p:nvPr>
            <p:ph type="sldNum" sz="quarter" idx="12"/>
          </p:nvPr>
        </p:nvSpPr>
        <p:spPr/>
        <p:txBody>
          <a:bodyPr/>
          <a:lstStyle/>
          <a:p>
            <a:fld id="{DB93A9B2-9344-47BA-BDAB-C23DCDDA10CC}" type="slidenum">
              <a:rPr lang="en-US" smtClean="0"/>
              <a:t>‹#›</a:t>
            </a:fld>
            <a:endParaRPr lang="en-US" dirty="0"/>
          </a:p>
        </p:txBody>
      </p:sp>
    </p:spTree>
    <p:extLst>
      <p:ext uri="{BB962C8B-B14F-4D97-AF65-F5344CB8AC3E}">
        <p14:creationId xmlns:p14="http://schemas.microsoft.com/office/powerpoint/2010/main" val="943513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FBB3C-016B-4D2E-A9A5-3DB19F8B652D}"/>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37DD77-D941-4AB7-8EA2-7267B34ABE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26B495DB-6282-4B3B-9EAF-4F23262ACA90}"/>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90513F-0E62-434C-B992-90F1EF0080D7}"/>
              </a:ext>
            </a:extLst>
          </p:cNvPr>
          <p:cNvSpPr>
            <a:spLocks noGrp="1"/>
          </p:cNvSpPr>
          <p:nvPr>
            <p:ph type="dt" sz="half" idx="10"/>
          </p:nvPr>
        </p:nvSpPr>
        <p:spPr/>
        <p:txBody>
          <a:bodyPr/>
          <a:lstStyle/>
          <a:p>
            <a:fld id="{FDD6A355-2324-4E88-A4B2-A29CF3813887}" type="datetimeFigureOut">
              <a:rPr lang="en-US" smtClean="0"/>
              <a:t>8/12/2021</a:t>
            </a:fld>
            <a:endParaRPr lang="en-US" dirty="0"/>
          </a:p>
        </p:txBody>
      </p:sp>
      <p:sp>
        <p:nvSpPr>
          <p:cNvPr id="6" name="Footer Placeholder 5">
            <a:extLst>
              <a:ext uri="{FF2B5EF4-FFF2-40B4-BE49-F238E27FC236}">
                <a16:creationId xmlns:a16="http://schemas.microsoft.com/office/drawing/2014/main" id="{0041B830-B4A7-43F4-9B72-A8756AC6666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D48A899-22AC-4D6A-9D41-549020015E97}"/>
              </a:ext>
            </a:extLst>
          </p:cNvPr>
          <p:cNvSpPr>
            <a:spLocks noGrp="1"/>
          </p:cNvSpPr>
          <p:nvPr>
            <p:ph type="sldNum" sz="quarter" idx="12"/>
          </p:nvPr>
        </p:nvSpPr>
        <p:spPr/>
        <p:txBody>
          <a:bodyPr/>
          <a:lstStyle/>
          <a:p>
            <a:fld id="{DB93A9B2-9344-47BA-BDAB-C23DCDDA10CC}" type="slidenum">
              <a:rPr lang="en-US" smtClean="0"/>
              <a:t>‹#›</a:t>
            </a:fld>
            <a:endParaRPr lang="en-US" dirty="0"/>
          </a:p>
        </p:txBody>
      </p:sp>
    </p:spTree>
    <p:extLst>
      <p:ext uri="{BB962C8B-B14F-4D97-AF65-F5344CB8AC3E}">
        <p14:creationId xmlns:p14="http://schemas.microsoft.com/office/powerpoint/2010/main" val="3830967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B94F56-2DFF-4C65-B261-23DDB49296EE}"/>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E7C7DA1-0E80-4715-83EA-EB4B49CEA1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A40B21-6FD0-4B73-A142-FE3C0E6ED5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D6A355-2324-4E88-A4B2-A29CF3813887}" type="datetimeFigureOut">
              <a:rPr lang="en-US" smtClean="0"/>
              <a:t>8/12/2021</a:t>
            </a:fld>
            <a:endParaRPr lang="en-US" dirty="0"/>
          </a:p>
        </p:txBody>
      </p:sp>
      <p:sp>
        <p:nvSpPr>
          <p:cNvPr id="5" name="Footer Placeholder 4">
            <a:extLst>
              <a:ext uri="{FF2B5EF4-FFF2-40B4-BE49-F238E27FC236}">
                <a16:creationId xmlns:a16="http://schemas.microsoft.com/office/drawing/2014/main" id="{F01B4FAC-1F4E-4430-A45C-D48673F8F5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D646569-4345-4D38-8DF7-DE4A5FC92F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93A9B2-9344-47BA-BDAB-C23DCDDA10CC}" type="slidenum">
              <a:rPr lang="en-US" smtClean="0"/>
              <a:t>‹#›</a:t>
            </a:fld>
            <a:endParaRPr lang="en-US" dirty="0"/>
          </a:p>
        </p:txBody>
      </p:sp>
    </p:spTree>
    <p:extLst>
      <p:ext uri="{BB962C8B-B14F-4D97-AF65-F5344CB8AC3E}">
        <p14:creationId xmlns:p14="http://schemas.microsoft.com/office/powerpoint/2010/main" val="6099365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8.png"/><Relationship Id="rId18" Type="http://schemas.openxmlformats.org/officeDocument/2006/relationships/image" Target="../media/image11.png"/><Relationship Id="rId3" Type="http://schemas.openxmlformats.org/officeDocument/2006/relationships/image" Target="../media/image2.png"/><Relationship Id="rId21" Type="http://schemas.microsoft.com/office/2007/relationships/hdphoto" Target="../media/hdphoto8.wdp"/><Relationship Id="rId7" Type="http://schemas.openxmlformats.org/officeDocument/2006/relationships/image" Target="../media/image5.png"/><Relationship Id="rId12" Type="http://schemas.microsoft.com/office/2007/relationships/hdphoto" Target="../media/hdphoto4.wdp"/><Relationship Id="rId17" Type="http://schemas.microsoft.com/office/2007/relationships/hdphoto" Target="../media/hdphoto6.wdp"/><Relationship Id="rId2" Type="http://schemas.openxmlformats.org/officeDocument/2006/relationships/notesSlide" Target="../notesSlides/notesSlide2.xml"/><Relationship Id="rId16" Type="http://schemas.openxmlformats.org/officeDocument/2006/relationships/image" Target="../media/image10.png"/><Relationship Id="rId20" Type="http://schemas.openxmlformats.org/officeDocument/2006/relationships/image" Target="../media/image12.png"/><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7.png"/><Relationship Id="rId5" Type="http://schemas.openxmlformats.org/officeDocument/2006/relationships/image" Target="../media/image4.png"/><Relationship Id="rId15" Type="http://schemas.microsoft.com/office/2007/relationships/hdphoto" Target="../media/hdphoto5.wdp"/><Relationship Id="rId10" Type="http://schemas.microsoft.com/office/2007/relationships/hdphoto" Target="../media/hdphoto3.wdp"/><Relationship Id="rId19" Type="http://schemas.microsoft.com/office/2007/relationships/hdphoto" Target="../media/hdphoto7.wdp"/><Relationship Id="rId4" Type="http://schemas.openxmlformats.org/officeDocument/2006/relationships/image" Target="../media/image3.png"/><Relationship Id="rId9" Type="http://schemas.openxmlformats.org/officeDocument/2006/relationships/image" Target="../media/image6.png"/><Relationship Id="rId1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microsoft.com/office/2007/relationships/hdphoto" Target="../media/hdphoto13.wdp"/><Relationship Id="rId18" Type="http://schemas.openxmlformats.org/officeDocument/2006/relationships/image" Target="../media/image21.jpg"/><Relationship Id="rId3" Type="http://schemas.openxmlformats.org/officeDocument/2006/relationships/image" Target="../media/image13.png"/><Relationship Id="rId21" Type="http://schemas.openxmlformats.org/officeDocument/2006/relationships/image" Target="../media/image23.png"/><Relationship Id="rId7" Type="http://schemas.microsoft.com/office/2007/relationships/hdphoto" Target="../media/hdphoto10.wdp"/><Relationship Id="rId12" Type="http://schemas.openxmlformats.org/officeDocument/2006/relationships/image" Target="../media/image18.png"/><Relationship Id="rId17" Type="http://schemas.microsoft.com/office/2007/relationships/hdphoto" Target="../media/hdphoto15.wdp"/><Relationship Id="rId25" Type="http://schemas.openxmlformats.org/officeDocument/2006/relationships/image" Target="../media/image25.png"/><Relationship Id="rId2" Type="http://schemas.openxmlformats.org/officeDocument/2006/relationships/notesSlide" Target="../notesSlides/notesSlide3.xml"/><Relationship Id="rId16" Type="http://schemas.openxmlformats.org/officeDocument/2006/relationships/image" Target="../media/image20.png"/><Relationship Id="rId20" Type="http://schemas.microsoft.com/office/2007/relationships/hdphoto" Target="../media/hdphoto16.wdp"/><Relationship Id="rId1" Type="http://schemas.openxmlformats.org/officeDocument/2006/relationships/slideLayout" Target="../slideLayouts/slideLayout7.xml"/><Relationship Id="rId6" Type="http://schemas.openxmlformats.org/officeDocument/2006/relationships/image" Target="../media/image15.png"/><Relationship Id="rId11" Type="http://schemas.microsoft.com/office/2007/relationships/hdphoto" Target="../media/hdphoto12.wdp"/><Relationship Id="rId24" Type="http://schemas.microsoft.com/office/2007/relationships/hdphoto" Target="../media/hdphoto18.wdp"/><Relationship Id="rId5" Type="http://schemas.microsoft.com/office/2007/relationships/hdphoto" Target="../media/hdphoto9.wdp"/><Relationship Id="rId15" Type="http://schemas.microsoft.com/office/2007/relationships/hdphoto" Target="../media/hdphoto14.wdp"/><Relationship Id="rId23" Type="http://schemas.openxmlformats.org/officeDocument/2006/relationships/image" Target="../media/image24.png"/><Relationship Id="rId10" Type="http://schemas.openxmlformats.org/officeDocument/2006/relationships/image" Target="../media/image17.png"/><Relationship Id="rId19" Type="http://schemas.openxmlformats.org/officeDocument/2006/relationships/image" Target="../media/image22.png"/><Relationship Id="rId4" Type="http://schemas.openxmlformats.org/officeDocument/2006/relationships/image" Target="../media/image14.png"/><Relationship Id="rId9" Type="http://schemas.microsoft.com/office/2007/relationships/hdphoto" Target="../media/hdphoto11.wdp"/><Relationship Id="rId14" Type="http://schemas.openxmlformats.org/officeDocument/2006/relationships/image" Target="../media/image19.png"/><Relationship Id="rId22" Type="http://schemas.microsoft.com/office/2007/relationships/hdphoto" Target="../media/hdphoto17.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38E71-1D25-4A66-A1E6-B55E2334CF98}"/>
              </a:ext>
            </a:extLst>
          </p:cNvPr>
          <p:cNvSpPr>
            <a:spLocks noGrp="1"/>
          </p:cNvSpPr>
          <p:nvPr>
            <p:ph type="ctrTitle"/>
          </p:nvPr>
        </p:nvSpPr>
        <p:spPr/>
        <p:txBody>
          <a:bodyPr>
            <a:normAutofit fontScale="90000"/>
          </a:bodyPr>
          <a:lstStyle/>
          <a:p>
            <a:r>
              <a:rPr lang="en-US" dirty="0"/>
              <a:t>Major Revision 2</a:t>
            </a:r>
            <a:br>
              <a:rPr lang="en-US" dirty="0"/>
            </a:br>
            <a:r>
              <a:rPr lang="en-US" dirty="0"/>
              <a:t>Texas Precipitation Gradient (2017)</a:t>
            </a:r>
          </a:p>
        </p:txBody>
      </p:sp>
      <p:sp>
        <p:nvSpPr>
          <p:cNvPr id="3" name="Subtitle 2">
            <a:extLst>
              <a:ext uri="{FF2B5EF4-FFF2-40B4-BE49-F238E27FC236}">
                <a16:creationId xmlns:a16="http://schemas.microsoft.com/office/drawing/2014/main" id="{3F316DFC-2FD4-4AAA-BC84-BA9AC3BC0263}"/>
              </a:ext>
            </a:extLst>
          </p:cNvPr>
          <p:cNvSpPr>
            <a:spLocks noGrp="1"/>
          </p:cNvSpPr>
          <p:nvPr>
            <p:ph type="subTitle" idx="1"/>
          </p:nvPr>
        </p:nvSpPr>
        <p:spPr/>
        <p:txBody>
          <a:bodyPr/>
          <a:lstStyle/>
          <a:p>
            <a:r>
              <a:rPr lang="en-US" dirty="0"/>
              <a:t>Major Revision 2 requested by PeerJ</a:t>
            </a:r>
          </a:p>
          <a:p>
            <a:r>
              <a:rPr lang="en-US" dirty="0"/>
              <a:t>By Sean Kinard</a:t>
            </a:r>
          </a:p>
        </p:txBody>
      </p:sp>
    </p:spTree>
    <p:extLst>
      <p:ext uri="{BB962C8B-B14F-4D97-AF65-F5344CB8AC3E}">
        <p14:creationId xmlns:p14="http://schemas.microsoft.com/office/powerpoint/2010/main" val="27776324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A31280-3E9B-40CE-8FA0-70870ABF5608}"/>
              </a:ext>
            </a:extLst>
          </p:cNvPr>
          <p:cNvPicPr>
            <a:picLocks noChangeAspect="1"/>
          </p:cNvPicPr>
          <p:nvPr/>
        </p:nvPicPr>
        <p:blipFill>
          <a:blip r:embed="rId2"/>
          <a:stretch>
            <a:fillRect/>
          </a:stretch>
        </p:blipFill>
        <p:spPr>
          <a:xfrm>
            <a:off x="120457" y="99199"/>
            <a:ext cx="11428571" cy="3809524"/>
          </a:xfrm>
          <a:prstGeom prst="rect">
            <a:avLst/>
          </a:prstGeom>
        </p:spPr>
      </p:pic>
      <p:sp>
        <p:nvSpPr>
          <p:cNvPr id="4" name="TextBox 3">
            <a:extLst>
              <a:ext uri="{FF2B5EF4-FFF2-40B4-BE49-F238E27FC236}">
                <a16:creationId xmlns:a16="http://schemas.microsoft.com/office/drawing/2014/main" id="{49A37262-E6DF-44A8-BB16-3758E1B218E5}"/>
              </a:ext>
            </a:extLst>
          </p:cNvPr>
          <p:cNvSpPr txBox="1"/>
          <p:nvPr/>
        </p:nvSpPr>
        <p:spPr>
          <a:xfrm>
            <a:off x="381716" y="4410074"/>
            <a:ext cx="11428571" cy="923330"/>
          </a:xfrm>
          <a:prstGeom prst="rect">
            <a:avLst/>
          </a:prstGeom>
          <a:noFill/>
        </p:spPr>
        <p:txBody>
          <a:bodyPr wrap="square" rtlCol="0">
            <a:spAutoFit/>
          </a:bodyPr>
          <a:lstStyle/>
          <a:p>
            <a:r>
              <a:rPr lang="en-US" b="1" dirty="0"/>
              <a:t>Supplemental Figure 3: </a:t>
            </a:r>
            <a:r>
              <a:rPr lang="en-US" dirty="0"/>
              <a:t>Fish community </a:t>
            </a:r>
            <a:r>
              <a:rPr lang="en-US" b="1" dirty="0"/>
              <a:t>(A) </a:t>
            </a:r>
            <a:r>
              <a:rPr lang="en-US" dirty="0"/>
              <a:t>Species richness, </a:t>
            </a:r>
            <a:r>
              <a:rPr lang="en-US" b="1" dirty="0"/>
              <a:t>(B) </a:t>
            </a:r>
            <a:r>
              <a:rPr lang="en-US" dirty="0"/>
              <a:t>Shannon entropy, and </a:t>
            </a:r>
            <a:r>
              <a:rPr lang="en-US" b="1" dirty="0"/>
              <a:t>(C) </a:t>
            </a:r>
            <a:r>
              <a:rPr lang="en-US" dirty="0"/>
              <a:t>Gini-Simpson diversity</a:t>
            </a:r>
            <a:r>
              <a:rPr lang="en-US" b="1" dirty="0"/>
              <a:t> </a:t>
            </a:r>
            <a:r>
              <a:rPr lang="en-US" dirty="0"/>
              <a:t>plotted against annual precipitation. Dotted grey lines depict linear regressions and the associated correlation coefficients and </a:t>
            </a:r>
            <a:r>
              <a:rPr lang="en-US" i="1" dirty="0"/>
              <a:t>p</a:t>
            </a:r>
            <a:r>
              <a:rPr lang="en-US" dirty="0"/>
              <a:t>-values are printed in the lower right section of each panel.</a:t>
            </a:r>
            <a:endParaRPr lang="en-US" b="1" dirty="0"/>
          </a:p>
        </p:txBody>
      </p:sp>
      <p:sp>
        <p:nvSpPr>
          <p:cNvPr id="5" name="TextBox 4">
            <a:extLst>
              <a:ext uri="{FF2B5EF4-FFF2-40B4-BE49-F238E27FC236}">
                <a16:creationId xmlns:a16="http://schemas.microsoft.com/office/drawing/2014/main" id="{B8A44329-C8CC-4097-81CD-A31D940040F5}"/>
              </a:ext>
            </a:extLst>
          </p:cNvPr>
          <p:cNvSpPr txBox="1"/>
          <p:nvPr/>
        </p:nvSpPr>
        <p:spPr>
          <a:xfrm>
            <a:off x="796219" y="99199"/>
            <a:ext cx="324128" cy="369332"/>
          </a:xfrm>
          <a:prstGeom prst="rect">
            <a:avLst/>
          </a:prstGeom>
          <a:noFill/>
          <a:ln>
            <a:solidFill>
              <a:schemeClr val="tx1"/>
            </a:solidFill>
          </a:ln>
        </p:spPr>
        <p:txBody>
          <a:bodyPr wrap="none" rtlCol="0">
            <a:spAutoFit/>
          </a:bodyPr>
          <a:lstStyle/>
          <a:p>
            <a:r>
              <a:rPr lang="en-US" b="1" dirty="0"/>
              <a:t>A</a:t>
            </a:r>
          </a:p>
        </p:txBody>
      </p:sp>
      <p:sp>
        <p:nvSpPr>
          <p:cNvPr id="6" name="TextBox 5">
            <a:extLst>
              <a:ext uri="{FF2B5EF4-FFF2-40B4-BE49-F238E27FC236}">
                <a16:creationId xmlns:a16="http://schemas.microsoft.com/office/drawing/2014/main" id="{D0740250-2DA5-4598-90FB-E6A5FF9963B4}"/>
              </a:ext>
            </a:extLst>
          </p:cNvPr>
          <p:cNvSpPr txBox="1"/>
          <p:nvPr/>
        </p:nvSpPr>
        <p:spPr>
          <a:xfrm>
            <a:off x="4576700" y="99199"/>
            <a:ext cx="324128" cy="369332"/>
          </a:xfrm>
          <a:prstGeom prst="rect">
            <a:avLst/>
          </a:prstGeom>
          <a:noFill/>
          <a:ln>
            <a:solidFill>
              <a:schemeClr val="tx1"/>
            </a:solidFill>
          </a:ln>
        </p:spPr>
        <p:txBody>
          <a:bodyPr wrap="none" rtlCol="0">
            <a:spAutoFit/>
          </a:bodyPr>
          <a:lstStyle/>
          <a:p>
            <a:r>
              <a:rPr lang="en-US" b="1" dirty="0"/>
              <a:t>B</a:t>
            </a:r>
          </a:p>
        </p:txBody>
      </p:sp>
      <p:sp>
        <p:nvSpPr>
          <p:cNvPr id="7" name="TextBox 6">
            <a:extLst>
              <a:ext uri="{FF2B5EF4-FFF2-40B4-BE49-F238E27FC236}">
                <a16:creationId xmlns:a16="http://schemas.microsoft.com/office/drawing/2014/main" id="{8E84E78B-AA39-4CA8-931D-01D308EF123D}"/>
              </a:ext>
            </a:extLst>
          </p:cNvPr>
          <p:cNvSpPr txBox="1"/>
          <p:nvPr/>
        </p:nvSpPr>
        <p:spPr>
          <a:xfrm>
            <a:off x="8357181" y="99199"/>
            <a:ext cx="306494" cy="369332"/>
          </a:xfrm>
          <a:prstGeom prst="rect">
            <a:avLst/>
          </a:prstGeom>
          <a:noFill/>
          <a:ln>
            <a:solidFill>
              <a:schemeClr val="tx1"/>
            </a:solidFill>
          </a:ln>
        </p:spPr>
        <p:txBody>
          <a:bodyPr wrap="none" rtlCol="0">
            <a:spAutoFit/>
          </a:bodyPr>
          <a:lstStyle/>
          <a:p>
            <a:r>
              <a:rPr lang="en-US" b="1" dirty="0"/>
              <a:t>C</a:t>
            </a:r>
          </a:p>
        </p:txBody>
      </p:sp>
      <p:sp>
        <p:nvSpPr>
          <p:cNvPr id="8" name="TextBox 7">
            <a:extLst>
              <a:ext uri="{FF2B5EF4-FFF2-40B4-BE49-F238E27FC236}">
                <a16:creationId xmlns:a16="http://schemas.microsoft.com/office/drawing/2014/main" id="{31A99877-5CFA-4022-A867-EF3C6773BFDC}"/>
              </a:ext>
            </a:extLst>
          </p:cNvPr>
          <p:cNvSpPr txBox="1"/>
          <p:nvPr/>
        </p:nvSpPr>
        <p:spPr>
          <a:xfrm>
            <a:off x="2553773" y="2600699"/>
            <a:ext cx="1305709" cy="646331"/>
          </a:xfrm>
          <a:prstGeom prst="rect">
            <a:avLst/>
          </a:prstGeom>
          <a:noFill/>
        </p:spPr>
        <p:txBody>
          <a:bodyPr wrap="square" rtlCol="0">
            <a:spAutoFit/>
          </a:bodyPr>
          <a:lstStyle/>
          <a:p>
            <a:pPr algn="r"/>
            <a:r>
              <a:rPr lang="en-US" dirty="0"/>
              <a:t>R</a:t>
            </a:r>
            <a:r>
              <a:rPr lang="en-US" baseline="30000" dirty="0"/>
              <a:t>2</a:t>
            </a:r>
            <a:r>
              <a:rPr lang="en-US" dirty="0"/>
              <a:t> = 0.76</a:t>
            </a:r>
          </a:p>
          <a:p>
            <a:pPr algn="r"/>
            <a:r>
              <a:rPr lang="en-US" i="1" dirty="0"/>
              <a:t>p</a:t>
            </a:r>
            <a:r>
              <a:rPr lang="en-US" dirty="0"/>
              <a:t> = 0.00093</a:t>
            </a:r>
            <a:endParaRPr lang="en-US" i="1" dirty="0"/>
          </a:p>
        </p:txBody>
      </p:sp>
      <p:sp>
        <p:nvSpPr>
          <p:cNvPr id="12" name="TextBox 11">
            <a:extLst>
              <a:ext uri="{FF2B5EF4-FFF2-40B4-BE49-F238E27FC236}">
                <a16:creationId xmlns:a16="http://schemas.microsoft.com/office/drawing/2014/main" id="{A4CDCF39-4BAD-4A9B-8319-49BE01087B66}"/>
              </a:ext>
            </a:extLst>
          </p:cNvPr>
          <p:cNvSpPr txBox="1"/>
          <p:nvPr/>
        </p:nvSpPr>
        <p:spPr>
          <a:xfrm>
            <a:off x="6292797" y="2600699"/>
            <a:ext cx="1305709" cy="646331"/>
          </a:xfrm>
          <a:prstGeom prst="rect">
            <a:avLst/>
          </a:prstGeom>
          <a:noFill/>
        </p:spPr>
        <p:txBody>
          <a:bodyPr wrap="square" rtlCol="0">
            <a:spAutoFit/>
          </a:bodyPr>
          <a:lstStyle/>
          <a:p>
            <a:pPr algn="r"/>
            <a:r>
              <a:rPr lang="en-US" dirty="0"/>
              <a:t>R</a:t>
            </a:r>
            <a:r>
              <a:rPr lang="en-US" baseline="30000" dirty="0"/>
              <a:t>2</a:t>
            </a:r>
            <a:r>
              <a:rPr lang="en-US" dirty="0"/>
              <a:t> = 0.58</a:t>
            </a:r>
          </a:p>
          <a:p>
            <a:pPr algn="r"/>
            <a:r>
              <a:rPr lang="en-US" i="1" dirty="0"/>
              <a:t>p</a:t>
            </a:r>
            <a:r>
              <a:rPr lang="en-US" dirty="0"/>
              <a:t> = 0.011</a:t>
            </a:r>
            <a:endParaRPr lang="en-US" i="1" dirty="0"/>
          </a:p>
        </p:txBody>
      </p:sp>
      <p:sp>
        <p:nvSpPr>
          <p:cNvPr id="13" name="TextBox 12">
            <a:extLst>
              <a:ext uri="{FF2B5EF4-FFF2-40B4-BE49-F238E27FC236}">
                <a16:creationId xmlns:a16="http://schemas.microsoft.com/office/drawing/2014/main" id="{DB9605F8-71F8-4CA8-B646-613378E5D677}"/>
              </a:ext>
            </a:extLst>
          </p:cNvPr>
          <p:cNvSpPr txBox="1"/>
          <p:nvPr/>
        </p:nvSpPr>
        <p:spPr>
          <a:xfrm>
            <a:off x="10212780" y="2600699"/>
            <a:ext cx="1305709" cy="646331"/>
          </a:xfrm>
          <a:prstGeom prst="rect">
            <a:avLst/>
          </a:prstGeom>
          <a:noFill/>
        </p:spPr>
        <p:txBody>
          <a:bodyPr wrap="square" rtlCol="0">
            <a:spAutoFit/>
          </a:bodyPr>
          <a:lstStyle/>
          <a:p>
            <a:pPr algn="r"/>
            <a:r>
              <a:rPr lang="en-US" dirty="0"/>
              <a:t>R</a:t>
            </a:r>
            <a:r>
              <a:rPr lang="en-US" baseline="30000" dirty="0"/>
              <a:t>2</a:t>
            </a:r>
            <a:r>
              <a:rPr lang="en-US" dirty="0"/>
              <a:t> = 0.39</a:t>
            </a:r>
          </a:p>
          <a:p>
            <a:pPr algn="r"/>
            <a:r>
              <a:rPr lang="en-US" i="1" dirty="0"/>
              <a:t>p</a:t>
            </a:r>
            <a:r>
              <a:rPr lang="en-US" dirty="0"/>
              <a:t> = 0.055</a:t>
            </a:r>
            <a:endParaRPr lang="en-US" i="1" dirty="0"/>
          </a:p>
        </p:txBody>
      </p:sp>
    </p:spTree>
    <p:extLst>
      <p:ext uri="{BB962C8B-B14F-4D97-AF65-F5344CB8AC3E}">
        <p14:creationId xmlns:p14="http://schemas.microsoft.com/office/powerpoint/2010/main" val="3267175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0F2608-0090-4123-816F-9BA8D4E87F62}"/>
              </a:ext>
            </a:extLst>
          </p:cNvPr>
          <p:cNvPicPr>
            <a:picLocks noChangeAspect="1"/>
          </p:cNvPicPr>
          <p:nvPr/>
        </p:nvPicPr>
        <p:blipFill>
          <a:blip r:embed="rId2"/>
          <a:stretch>
            <a:fillRect/>
          </a:stretch>
        </p:blipFill>
        <p:spPr>
          <a:xfrm>
            <a:off x="0" y="19027"/>
            <a:ext cx="11428571" cy="3809524"/>
          </a:xfrm>
          <a:prstGeom prst="rect">
            <a:avLst/>
          </a:prstGeom>
        </p:spPr>
      </p:pic>
      <p:sp>
        <p:nvSpPr>
          <p:cNvPr id="4" name="TextBox 3">
            <a:extLst>
              <a:ext uri="{FF2B5EF4-FFF2-40B4-BE49-F238E27FC236}">
                <a16:creationId xmlns:a16="http://schemas.microsoft.com/office/drawing/2014/main" id="{49A37262-E6DF-44A8-BB16-3758E1B218E5}"/>
              </a:ext>
            </a:extLst>
          </p:cNvPr>
          <p:cNvSpPr txBox="1"/>
          <p:nvPr/>
        </p:nvSpPr>
        <p:spPr>
          <a:xfrm>
            <a:off x="381716" y="4410076"/>
            <a:ext cx="11428571" cy="1200329"/>
          </a:xfrm>
          <a:prstGeom prst="rect">
            <a:avLst/>
          </a:prstGeom>
          <a:noFill/>
        </p:spPr>
        <p:txBody>
          <a:bodyPr wrap="square" rtlCol="0">
            <a:spAutoFit/>
          </a:bodyPr>
          <a:lstStyle/>
          <a:p>
            <a:r>
              <a:rPr lang="en-US" b="1" dirty="0"/>
              <a:t>Supplemental Figure 4: </a:t>
            </a:r>
            <a:r>
              <a:rPr lang="en-US" dirty="0"/>
              <a:t>Invertebrate community </a:t>
            </a:r>
            <a:r>
              <a:rPr lang="en-US" b="1" dirty="0"/>
              <a:t>(A) </a:t>
            </a:r>
            <a:r>
              <a:rPr lang="en-US" dirty="0"/>
              <a:t>Species richness, </a:t>
            </a:r>
            <a:r>
              <a:rPr lang="en-US" b="1" dirty="0"/>
              <a:t>(B) </a:t>
            </a:r>
            <a:r>
              <a:rPr lang="en-US" dirty="0"/>
              <a:t>Shannon entropy, and </a:t>
            </a:r>
            <a:r>
              <a:rPr lang="en-US" b="1" dirty="0"/>
              <a:t>(C) </a:t>
            </a:r>
            <a:r>
              <a:rPr lang="en-US" dirty="0"/>
              <a:t>Gini-Simpson diversity</a:t>
            </a:r>
            <a:r>
              <a:rPr lang="en-US" b="1" dirty="0"/>
              <a:t> </a:t>
            </a:r>
            <a:r>
              <a:rPr lang="en-US" dirty="0"/>
              <a:t>plotted against annual precipitation. Invertebrate biodiversity does not exhibit a straightforward linear relationship with annual precipitation, but the highest invertebrate diversity was observed at sites within the middle of the rainfall gradient. </a:t>
            </a:r>
            <a:endParaRPr lang="en-US" b="1" dirty="0"/>
          </a:p>
        </p:txBody>
      </p:sp>
      <p:sp>
        <p:nvSpPr>
          <p:cNvPr id="5" name="TextBox 4">
            <a:extLst>
              <a:ext uri="{FF2B5EF4-FFF2-40B4-BE49-F238E27FC236}">
                <a16:creationId xmlns:a16="http://schemas.microsoft.com/office/drawing/2014/main" id="{B8A44329-C8CC-4097-81CD-A31D940040F5}"/>
              </a:ext>
            </a:extLst>
          </p:cNvPr>
          <p:cNvSpPr txBox="1"/>
          <p:nvPr/>
        </p:nvSpPr>
        <p:spPr>
          <a:xfrm>
            <a:off x="796219" y="99199"/>
            <a:ext cx="324128" cy="369332"/>
          </a:xfrm>
          <a:prstGeom prst="rect">
            <a:avLst/>
          </a:prstGeom>
          <a:noFill/>
          <a:ln>
            <a:solidFill>
              <a:schemeClr val="tx1"/>
            </a:solidFill>
          </a:ln>
        </p:spPr>
        <p:txBody>
          <a:bodyPr wrap="none" rtlCol="0">
            <a:spAutoFit/>
          </a:bodyPr>
          <a:lstStyle/>
          <a:p>
            <a:r>
              <a:rPr lang="en-US" b="1" dirty="0"/>
              <a:t>A</a:t>
            </a:r>
          </a:p>
        </p:txBody>
      </p:sp>
      <p:sp>
        <p:nvSpPr>
          <p:cNvPr id="6" name="TextBox 5">
            <a:extLst>
              <a:ext uri="{FF2B5EF4-FFF2-40B4-BE49-F238E27FC236}">
                <a16:creationId xmlns:a16="http://schemas.microsoft.com/office/drawing/2014/main" id="{D0740250-2DA5-4598-90FB-E6A5FF9963B4}"/>
              </a:ext>
            </a:extLst>
          </p:cNvPr>
          <p:cNvSpPr txBox="1"/>
          <p:nvPr/>
        </p:nvSpPr>
        <p:spPr>
          <a:xfrm>
            <a:off x="4576700" y="99199"/>
            <a:ext cx="324128" cy="369332"/>
          </a:xfrm>
          <a:prstGeom prst="rect">
            <a:avLst/>
          </a:prstGeom>
          <a:noFill/>
          <a:ln>
            <a:solidFill>
              <a:schemeClr val="tx1"/>
            </a:solidFill>
          </a:ln>
        </p:spPr>
        <p:txBody>
          <a:bodyPr wrap="none" rtlCol="0">
            <a:spAutoFit/>
          </a:bodyPr>
          <a:lstStyle/>
          <a:p>
            <a:r>
              <a:rPr lang="en-US" b="1" dirty="0"/>
              <a:t>B</a:t>
            </a:r>
          </a:p>
        </p:txBody>
      </p:sp>
      <p:sp>
        <p:nvSpPr>
          <p:cNvPr id="7" name="TextBox 6">
            <a:extLst>
              <a:ext uri="{FF2B5EF4-FFF2-40B4-BE49-F238E27FC236}">
                <a16:creationId xmlns:a16="http://schemas.microsoft.com/office/drawing/2014/main" id="{8E84E78B-AA39-4CA8-931D-01D308EF123D}"/>
              </a:ext>
            </a:extLst>
          </p:cNvPr>
          <p:cNvSpPr txBox="1"/>
          <p:nvPr/>
        </p:nvSpPr>
        <p:spPr>
          <a:xfrm>
            <a:off x="8357181" y="99199"/>
            <a:ext cx="306494" cy="369332"/>
          </a:xfrm>
          <a:prstGeom prst="rect">
            <a:avLst/>
          </a:prstGeom>
          <a:noFill/>
          <a:ln>
            <a:solidFill>
              <a:schemeClr val="tx1"/>
            </a:solidFill>
          </a:ln>
        </p:spPr>
        <p:txBody>
          <a:bodyPr wrap="none" rtlCol="0">
            <a:spAutoFit/>
          </a:bodyPr>
          <a:lstStyle/>
          <a:p>
            <a:r>
              <a:rPr lang="en-US" b="1" dirty="0"/>
              <a:t>C</a:t>
            </a:r>
          </a:p>
        </p:txBody>
      </p:sp>
    </p:spTree>
    <p:extLst>
      <p:ext uri="{BB962C8B-B14F-4D97-AF65-F5344CB8AC3E}">
        <p14:creationId xmlns:p14="http://schemas.microsoft.com/office/powerpoint/2010/main" val="2421830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40BEE2-E577-4FA3-B33E-21A0BFDD7E42}"/>
              </a:ext>
            </a:extLst>
          </p:cNvPr>
          <p:cNvPicPr/>
          <p:nvPr/>
        </p:nvPicPr>
        <p:blipFill>
          <a:blip r:embed="rId3"/>
          <a:stretch>
            <a:fillRect/>
          </a:stretch>
        </p:blipFill>
        <p:spPr>
          <a:xfrm>
            <a:off x="3124200" y="1265239"/>
            <a:ext cx="5943600" cy="4327525"/>
          </a:xfrm>
          <a:prstGeom prst="rect">
            <a:avLst/>
          </a:prstGeom>
        </p:spPr>
      </p:pic>
      <p:sp>
        <p:nvSpPr>
          <p:cNvPr id="4" name="TextBox 3">
            <a:extLst>
              <a:ext uri="{FF2B5EF4-FFF2-40B4-BE49-F238E27FC236}">
                <a16:creationId xmlns:a16="http://schemas.microsoft.com/office/drawing/2014/main" id="{01AEA610-F84C-4163-8A51-DDE6470631F7}"/>
              </a:ext>
            </a:extLst>
          </p:cNvPr>
          <p:cNvSpPr txBox="1"/>
          <p:nvPr/>
        </p:nvSpPr>
        <p:spPr>
          <a:xfrm>
            <a:off x="0" y="5934670"/>
            <a:ext cx="12192000" cy="523220"/>
          </a:xfrm>
          <a:prstGeom prst="rect">
            <a:avLst/>
          </a:prstGeom>
          <a:noFill/>
        </p:spPr>
        <p:txBody>
          <a:bodyPr wrap="square">
            <a:spAutoFit/>
          </a:bodyPr>
          <a:lstStyle/>
          <a:p>
            <a:pPr>
              <a:defRPr/>
            </a:pPr>
            <a:r>
              <a:rPr lang="en-US" sz="1400" b="1" dirty="0">
                <a:latin typeface="Arial" panose="020B0604020202020204" pitchFamily="34" charset="0"/>
                <a:cs typeface="Arial" panose="020B0604020202020204" pitchFamily="34" charset="0"/>
              </a:rPr>
              <a:t>Figure 1: </a:t>
            </a:r>
            <a:r>
              <a:rPr lang="en-US" sz="1400" dirty="0">
                <a:latin typeface="Arial" panose="020B0604020202020204" pitchFamily="34" charset="0"/>
                <a:cs typeface="Arial" panose="020B0604020202020204" pitchFamily="34" charset="0"/>
              </a:rPr>
              <a:t>Map of South-Central Texas, where 10 USGS gauged streams were sampled in the spring of 2017. An annual precipitation overlay indicates that sample sites spanned a gradient from 61 cm/yr in the Southwest to 134 cm/yr in the Northeast.</a:t>
            </a:r>
          </a:p>
        </p:txBody>
      </p:sp>
    </p:spTree>
    <p:extLst>
      <p:ext uri="{BB962C8B-B14F-4D97-AF65-F5344CB8AC3E}">
        <p14:creationId xmlns:p14="http://schemas.microsoft.com/office/powerpoint/2010/main" val="3347137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ED52118-CF73-4F65-8815-929C39BE0CA9}"/>
              </a:ext>
            </a:extLst>
          </p:cNvPr>
          <p:cNvPicPr>
            <a:picLocks noChangeAspect="1"/>
          </p:cNvPicPr>
          <p:nvPr/>
        </p:nvPicPr>
        <p:blipFill>
          <a:blip r:embed="rId3"/>
          <a:stretch>
            <a:fillRect/>
          </a:stretch>
        </p:blipFill>
        <p:spPr>
          <a:xfrm>
            <a:off x="348766" y="283690"/>
            <a:ext cx="5000000" cy="5000000"/>
          </a:xfrm>
          <a:prstGeom prst="rect">
            <a:avLst/>
          </a:prstGeom>
        </p:spPr>
      </p:pic>
      <p:pic>
        <p:nvPicPr>
          <p:cNvPr id="31" name="Picture 30">
            <a:extLst>
              <a:ext uri="{FF2B5EF4-FFF2-40B4-BE49-F238E27FC236}">
                <a16:creationId xmlns:a16="http://schemas.microsoft.com/office/drawing/2014/main" id="{088D2046-0639-42DB-A580-DAAF56EC12BF}"/>
              </a:ext>
            </a:extLst>
          </p:cNvPr>
          <p:cNvPicPr>
            <a:picLocks noChangeAspect="1"/>
          </p:cNvPicPr>
          <p:nvPr/>
        </p:nvPicPr>
        <p:blipFill rotWithShape="1">
          <a:blip r:embed="rId4"/>
          <a:srcRect t="3872"/>
          <a:stretch/>
        </p:blipFill>
        <p:spPr>
          <a:xfrm>
            <a:off x="5842000" y="0"/>
            <a:ext cx="5904762" cy="5676162"/>
          </a:xfrm>
          <a:prstGeom prst="rect">
            <a:avLst/>
          </a:prstGeom>
        </p:spPr>
      </p:pic>
      <p:sp>
        <p:nvSpPr>
          <p:cNvPr id="32" name="TextBox 31">
            <a:extLst>
              <a:ext uri="{FF2B5EF4-FFF2-40B4-BE49-F238E27FC236}">
                <a16:creationId xmlns:a16="http://schemas.microsoft.com/office/drawing/2014/main" id="{E6B18A04-CAAB-4701-9A9B-69961EE5D159}"/>
              </a:ext>
            </a:extLst>
          </p:cNvPr>
          <p:cNvSpPr txBox="1"/>
          <p:nvPr/>
        </p:nvSpPr>
        <p:spPr>
          <a:xfrm rot="18837374">
            <a:off x="8586602" y="1320867"/>
            <a:ext cx="1247362"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Channel Shape</a:t>
            </a:r>
          </a:p>
        </p:txBody>
      </p:sp>
      <p:cxnSp>
        <p:nvCxnSpPr>
          <p:cNvPr id="33" name="Straight Arrow Connector 32">
            <a:extLst>
              <a:ext uri="{FF2B5EF4-FFF2-40B4-BE49-F238E27FC236}">
                <a16:creationId xmlns:a16="http://schemas.microsoft.com/office/drawing/2014/main" id="{54DC5478-6E57-4078-A9EE-65D15747E978}"/>
              </a:ext>
            </a:extLst>
          </p:cNvPr>
          <p:cNvCxnSpPr>
            <a:cxnSpLocks/>
          </p:cNvCxnSpPr>
          <p:nvPr/>
        </p:nvCxnSpPr>
        <p:spPr>
          <a:xfrm flipH="1">
            <a:off x="7259081" y="2121696"/>
            <a:ext cx="1459720" cy="485033"/>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8D1769D2-7079-43DD-8664-A6EA979BD49B}"/>
              </a:ext>
            </a:extLst>
          </p:cNvPr>
          <p:cNvCxnSpPr>
            <a:cxnSpLocks/>
          </p:cNvCxnSpPr>
          <p:nvPr/>
        </p:nvCxnSpPr>
        <p:spPr>
          <a:xfrm flipH="1" flipV="1">
            <a:off x="7221883" y="1852612"/>
            <a:ext cx="1496918" cy="269082"/>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C1A512F7-5B03-4C1C-9E49-0EBA6B853851}"/>
              </a:ext>
            </a:extLst>
          </p:cNvPr>
          <p:cNvCxnSpPr>
            <a:cxnSpLocks/>
          </p:cNvCxnSpPr>
          <p:nvPr/>
        </p:nvCxnSpPr>
        <p:spPr>
          <a:xfrm>
            <a:off x="8718801" y="2121694"/>
            <a:ext cx="1205800" cy="919162"/>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a:extLst>
              <a:ext uri="{FF2B5EF4-FFF2-40B4-BE49-F238E27FC236}">
                <a16:creationId xmlns:a16="http://schemas.microsoft.com/office/drawing/2014/main" id="{22C458AC-D447-4BA1-9096-08A741D8D4E8}"/>
              </a:ext>
            </a:extLst>
          </p:cNvPr>
          <p:cNvCxnSpPr>
            <a:cxnSpLocks/>
          </p:cNvCxnSpPr>
          <p:nvPr/>
        </p:nvCxnSpPr>
        <p:spPr>
          <a:xfrm>
            <a:off x="8718803" y="2121696"/>
            <a:ext cx="1424875" cy="547687"/>
          </a:xfrm>
          <a:prstGeom prst="straightConnector1">
            <a:avLst/>
          </a:prstGeom>
          <a:ln w="28575">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8504655B-4949-4D28-8337-49DCDF525A8D}"/>
              </a:ext>
            </a:extLst>
          </p:cNvPr>
          <p:cNvCxnSpPr>
            <a:cxnSpLocks/>
          </p:cNvCxnSpPr>
          <p:nvPr/>
        </p:nvCxnSpPr>
        <p:spPr>
          <a:xfrm>
            <a:off x="8718803" y="2121694"/>
            <a:ext cx="1477263" cy="378618"/>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4976B5F3-5013-474E-966E-C4988AB61923}"/>
              </a:ext>
            </a:extLst>
          </p:cNvPr>
          <p:cNvCxnSpPr>
            <a:cxnSpLocks/>
          </p:cNvCxnSpPr>
          <p:nvPr/>
        </p:nvCxnSpPr>
        <p:spPr>
          <a:xfrm flipV="1">
            <a:off x="8718801" y="1038229"/>
            <a:ext cx="1041494" cy="1083467"/>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39" name="TextBox 38">
            <a:extLst>
              <a:ext uri="{FF2B5EF4-FFF2-40B4-BE49-F238E27FC236}">
                <a16:creationId xmlns:a16="http://schemas.microsoft.com/office/drawing/2014/main" id="{86DF5FC6-C78A-4E8A-9FE6-A025E1E74052}"/>
              </a:ext>
            </a:extLst>
          </p:cNvPr>
          <p:cNvSpPr txBox="1"/>
          <p:nvPr/>
        </p:nvSpPr>
        <p:spPr>
          <a:xfrm rot="576161">
            <a:off x="7292768" y="1741645"/>
            <a:ext cx="1247362"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Precipitation</a:t>
            </a:r>
          </a:p>
        </p:txBody>
      </p:sp>
      <p:sp>
        <p:nvSpPr>
          <p:cNvPr id="40" name="TextBox 39">
            <a:extLst>
              <a:ext uri="{FF2B5EF4-FFF2-40B4-BE49-F238E27FC236}">
                <a16:creationId xmlns:a16="http://schemas.microsoft.com/office/drawing/2014/main" id="{A42F1B2B-66D7-4A95-A1D3-EF141FB7517C}"/>
              </a:ext>
            </a:extLst>
          </p:cNvPr>
          <p:cNvSpPr txBox="1"/>
          <p:nvPr/>
        </p:nvSpPr>
        <p:spPr>
          <a:xfrm rot="762613">
            <a:off x="9106612" y="2140589"/>
            <a:ext cx="1247362"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Conductivity</a:t>
            </a:r>
          </a:p>
        </p:txBody>
      </p:sp>
      <p:sp>
        <p:nvSpPr>
          <p:cNvPr id="41" name="TextBox 40">
            <a:extLst>
              <a:ext uri="{FF2B5EF4-FFF2-40B4-BE49-F238E27FC236}">
                <a16:creationId xmlns:a16="http://schemas.microsoft.com/office/drawing/2014/main" id="{42ADA173-8579-4921-9B06-4EB68C3F1E52}"/>
              </a:ext>
            </a:extLst>
          </p:cNvPr>
          <p:cNvSpPr txBox="1"/>
          <p:nvPr/>
        </p:nvSpPr>
        <p:spPr>
          <a:xfrm rot="1477261">
            <a:off x="9113668" y="2499766"/>
            <a:ext cx="1247362"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NH</a:t>
            </a:r>
            <a:r>
              <a:rPr lang="en-US" sz="1100" baseline="-25000" dirty="0">
                <a:latin typeface="Arial" panose="020B0604020202020204" pitchFamily="34" charset="0"/>
                <a:cs typeface="Arial" panose="020B0604020202020204" pitchFamily="34" charset="0"/>
              </a:rPr>
              <a:t>4</a:t>
            </a:r>
            <a:r>
              <a:rPr lang="en-US" sz="1100" baseline="30000" dirty="0">
                <a:latin typeface="Arial" panose="020B0604020202020204" pitchFamily="34" charset="0"/>
                <a:cs typeface="Arial" panose="020B0604020202020204" pitchFamily="34" charset="0"/>
              </a:rPr>
              <a:t>+</a:t>
            </a:r>
          </a:p>
        </p:txBody>
      </p:sp>
      <p:sp>
        <p:nvSpPr>
          <p:cNvPr id="42" name="TextBox 41">
            <a:extLst>
              <a:ext uri="{FF2B5EF4-FFF2-40B4-BE49-F238E27FC236}">
                <a16:creationId xmlns:a16="http://schemas.microsoft.com/office/drawing/2014/main" id="{4811E40E-F61C-4AC8-A2FA-061D4C926DA8}"/>
              </a:ext>
            </a:extLst>
          </p:cNvPr>
          <p:cNvSpPr txBox="1"/>
          <p:nvPr/>
        </p:nvSpPr>
        <p:spPr>
          <a:xfrm rot="20507107">
            <a:off x="7284752" y="2203990"/>
            <a:ext cx="952581"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Flashiness</a:t>
            </a:r>
          </a:p>
        </p:txBody>
      </p:sp>
      <p:sp>
        <p:nvSpPr>
          <p:cNvPr id="43" name="Oval 42">
            <a:extLst>
              <a:ext uri="{FF2B5EF4-FFF2-40B4-BE49-F238E27FC236}">
                <a16:creationId xmlns:a16="http://schemas.microsoft.com/office/drawing/2014/main" id="{2C61F15E-F468-4CAD-9C91-727E3797F8C5}"/>
              </a:ext>
            </a:extLst>
          </p:cNvPr>
          <p:cNvSpPr/>
          <p:nvPr/>
        </p:nvSpPr>
        <p:spPr>
          <a:xfrm>
            <a:off x="7192462" y="4319684"/>
            <a:ext cx="170086" cy="170846"/>
          </a:xfrm>
          <a:prstGeom prst="ellipse">
            <a:avLst/>
          </a:prstGeom>
          <a:solidFill>
            <a:schemeClr val="bg2">
              <a:lumMod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7" name="Oval 46">
            <a:extLst>
              <a:ext uri="{FF2B5EF4-FFF2-40B4-BE49-F238E27FC236}">
                <a16:creationId xmlns:a16="http://schemas.microsoft.com/office/drawing/2014/main" id="{20A314A6-9681-4412-8525-F68B485985F6}"/>
              </a:ext>
            </a:extLst>
          </p:cNvPr>
          <p:cNvSpPr/>
          <p:nvPr/>
        </p:nvSpPr>
        <p:spPr>
          <a:xfrm>
            <a:off x="7496603" y="4006512"/>
            <a:ext cx="170086" cy="170846"/>
          </a:xfrm>
          <a:prstGeom prst="ellipse">
            <a:avLst/>
          </a:prstGeom>
          <a:solidFill>
            <a:schemeClr val="bg2">
              <a:lumMod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8" name="Oval 47">
            <a:extLst>
              <a:ext uri="{FF2B5EF4-FFF2-40B4-BE49-F238E27FC236}">
                <a16:creationId xmlns:a16="http://schemas.microsoft.com/office/drawing/2014/main" id="{70E5BF76-A3AF-4C5B-B38C-8793918AAAA7}"/>
              </a:ext>
            </a:extLst>
          </p:cNvPr>
          <p:cNvSpPr/>
          <p:nvPr/>
        </p:nvSpPr>
        <p:spPr>
          <a:xfrm>
            <a:off x="7725293" y="2462037"/>
            <a:ext cx="170086" cy="170846"/>
          </a:xfrm>
          <a:prstGeom prst="ellipse">
            <a:avLst/>
          </a:prstGeom>
          <a:solidFill>
            <a:schemeClr val="bg2">
              <a:lumMod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9" name="Oval 48">
            <a:extLst>
              <a:ext uri="{FF2B5EF4-FFF2-40B4-BE49-F238E27FC236}">
                <a16:creationId xmlns:a16="http://schemas.microsoft.com/office/drawing/2014/main" id="{5ECC28A0-5469-4BC3-99CF-D6938B76B208}"/>
              </a:ext>
            </a:extLst>
          </p:cNvPr>
          <p:cNvSpPr/>
          <p:nvPr/>
        </p:nvSpPr>
        <p:spPr>
          <a:xfrm>
            <a:off x="7478701" y="1532762"/>
            <a:ext cx="170086" cy="170846"/>
          </a:xfrm>
          <a:prstGeom prst="ellipse">
            <a:avLst/>
          </a:prstGeom>
          <a:solidFill>
            <a:schemeClr val="bg2">
              <a:lumMod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1FC12F7A-529E-416A-8AAE-82CFF0AE08A3}"/>
              </a:ext>
            </a:extLst>
          </p:cNvPr>
          <p:cNvSpPr/>
          <p:nvPr/>
        </p:nvSpPr>
        <p:spPr>
          <a:xfrm>
            <a:off x="8090797" y="944358"/>
            <a:ext cx="170086" cy="170846"/>
          </a:xfrm>
          <a:prstGeom prst="ellipse">
            <a:avLst/>
          </a:prstGeom>
          <a:solidFill>
            <a:schemeClr val="bg2">
              <a:lumMod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5650C499-5BF0-4AD2-B958-0BC911E357D4}"/>
              </a:ext>
            </a:extLst>
          </p:cNvPr>
          <p:cNvSpPr/>
          <p:nvPr/>
        </p:nvSpPr>
        <p:spPr>
          <a:xfrm>
            <a:off x="8090797" y="474300"/>
            <a:ext cx="170086" cy="170846"/>
          </a:xfrm>
          <a:prstGeom prst="ellipse">
            <a:avLst/>
          </a:prstGeom>
          <a:solidFill>
            <a:schemeClr val="bg2">
              <a:lumMod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AB0DDE6A-C9C3-42F4-A462-DE5FC90DDE58}"/>
              </a:ext>
            </a:extLst>
          </p:cNvPr>
          <p:cNvSpPr/>
          <p:nvPr/>
        </p:nvSpPr>
        <p:spPr>
          <a:xfrm>
            <a:off x="8388453" y="373283"/>
            <a:ext cx="170086" cy="170846"/>
          </a:xfrm>
          <a:prstGeom prst="ellipse">
            <a:avLst/>
          </a:prstGeom>
          <a:solidFill>
            <a:schemeClr val="bg2">
              <a:lumMod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4F44CCD5-65C4-44CC-94ED-D276EF4F7F71}"/>
              </a:ext>
            </a:extLst>
          </p:cNvPr>
          <p:cNvSpPr/>
          <p:nvPr/>
        </p:nvSpPr>
        <p:spPr>
          <a:xfrm>
            <a:off x="9265869" y="514484"/>
            <a:ext cx="170086" cy="170846"/>
          </a:xfrm>
          <a:prstGeom prst="ellipse">
            <a:avLst/>
          </a:prstGeom>
          <a:solidFill>
            <a:schemeClr val="bg2">
              <a:lumMod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4" name="Oval 53">
            <a:extLst>
              <a:ext uri="{FF2B5EF4-FFF2-40B4-BE49-F238E27FC236}">
                <a16:creationId xmlns:a16="http://schemas.microsoft.com/office/drawing/2014/main" id="{B5C2C92C-2DB0-4128-A64E-D64F0E0BA790}"/>
              </a:ext>
            </a:extLst>
          </p:cNvPr>
          <p:cNvSpPr/>
          <p:nvPr/>
        </p:nvSpPr>
        <p:spPr>
          <a:xfrm>
            <a:off x="11188701" y="2204275"/>
            <a:ext cx="170086" cy="170846"/>
          </a:xfrm>
          <a:prstGeom prst="ellipse">
            <a:avLst/>
          </a:prstGeom>
          <a:solidFill>
            <a:schemeClr val="bg2">
              <a:lumMod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5" name="Oval 54">
            <a:extLst>
              <a:ext uri="{FF2B5EF4-FFF2-40B4-BE49-F238E27FC236}">
                <a16:creationId xmlns:a16="http://schemas.microsoft.com/office/drawing/2014/main" id="{B46C7528-FCEC-4472-8B1D-7022FF361AA7}"/>
              </a:ext>
            </a:extLst>
          </p:cNvPr>
          <p:cNvSpPr/>
          <p:nvPr/>
        </p:nvSpPr>
        <p:spPr>
          <a:xfrm>
            <a:off x="11332870" y="3505061"/>
            <a:ext cx="170086" cy="170846"/>
          </a:xfrm>
          <a:prstGeom prst="ellipse">
            <a:avLst/>
          </a:prstGeom>
          <a:solidFill>
            <a:schemeClr val="bg2">
              <a:lumMod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E1585494-E2E0-4937-A63C-0362FCCBD8C0}"/>
              </a:ext>
            </a:extLst>
          </p:cNvPr>
          <p:cNvSpPr txBox="1"/>
          <p:nvPr/>
        </p:nvSpPr>
        <p:spPr>
          <a:xfrm>
            <a:off x="6603653" y="3500558"/>
            <a:ext cx="889987" cy="261610"/>
          </a:xfrm>
          <a:prstGeom prst="rect">
            <a:avLst/>
          </a:prstGeom>
          <a:noFill/>
        </p:spPr>
        <p:txBody>
          <a:bodyPr wrap="none" rtlCol="0">
            <a:spAutoFit/>
          </a:bodyPr>
          <a:lstStyle/>
          <a:p>
            <a:r>
              <a:rPr lang="en-US" sz="1100" i="1" dirty="0">
                <a:solidFill>
                  <a:schemeClr val="bg2">
                    <a:lumMod val="50000"/>
                  </a:schemeClr>
                </a:solidFill>
                <a:latin typeface="Arial" panose="020B0604020202020204" pitchFamily="34" charset="0"/>
                <a:cs typeface="Arial" panose="020B0604020202020204" pitchFamily="34" charset="0"/>
              </a:rPr>
              <a:t>C. lutrensis</a:t>
            </a:r>
          </a:p>
        </p:txBody>
      </p:sp>
      <p:sp>
        <p:nvSpPr>
          <p:cNvPr id="57" name="TextBox 56">
            <a:extLst>
              <a:ext uri="{FF2B5EF4-FFF2-40B4-BE49-F238E27FC236}">
                <a16:creationId xmlns:a16="http://schemas.microsoft.com/office/drawing/2014/main" id="{3608EF25-589C-4202-B41C-E9A6C5B6506F}"/>
              </a:ext>
            </a:extLst>
          </p:cNvPr>
          <p:cNvSpPr txBox="1"/>
          <p:nvPr/>
        </p:nvSpPr>
        <p:spPr>
          <a:xfrm>
            <a:off x="8352820" y="555576"/>
            <a:ext cx="930063" cy="261610"/>
          </a:xfrm>
          <a:prstGeom prst="rect">
            <a:avLst/>
          </a:prstGeom>
          <a:noFill/>
        </p:spPr>
        <p:txBody>
          <a:bodyPr wrap="none" rtlCol="0">
            <a:spAutoFit/>
          </a:bodyPr>
          <a:lstStyle/>
          <a:p>
            <a:r>
              <a:rPr lang="en-US" sz="1100" i="1" dirty="0">
                <a:solidFill>
                  <a:schemeClr val="bg2">
                    <a:lumMod val="50000"/>
                  </a:schemeClr>
                </a:solidFill>
                <a:latin typeface="Arial" panose="020B0604020202020204" pitchFamily="34" charset="0"/>
                <a:cs typeface="Arial" panose="020B0604020202020204" pitchFamily="34" charset="0"/>
              </a:rPr>
              <a:t>L. cyanellus</a:t>
            </a:r>
          </a:p>
        </p:txBody>
      </p:sp>
      <p:sp>
        <p:nvSpPr>
          <p:cNvPr id="58" name="TextBox 57">
            <a:extLst>
              <a:ext uri="{FF2B5EF4-FFF2-40B4-BE49-F238E27FC236}">
                <a16:creationId xmlns:a16="http://schemas.microsoft.com/office/drawing/2014/main" id="{87D66BCB-2201-4079-8690-747327441429}"/>
              </a:ext>
            </a:extLst>
          </p:cNvPr>
          <p:cNvSpPr txBox="1"/>
          <p:nvPr/>
        </p:nvSpPr>
        <p:spPr>
          <a:xfrm rot="19935235">
            <a:off x="6582726" y="363780"/>
            <a:ext cx="944489" cy="261610"/>
          </a:xfrm>
          <a:prstGeom prst="rect">
            <a:avLst/>
          </a:prstGeom>
          <a:noFill/>
        </p:spPr>
        <p:txBody>
          <a:bodyPr wrap="none" rtlCol="0">
            <a:spAutoFit/>
          </a:bodyPr>
          <a:lstStyle/>
          <a:p>
            <a:r>
              <a:rPr lang="en-US" sz="1100" i="1" dirty="0">
                <a:solidFill>
                  <a:schemeClr val="bg2">
                    <a:lumMod val="50000"/>
                  </a:schemeClr>
                </a:solidFill>
                <a:latin typeface="Arial" panose="020B0604020202020204" pitchFamily="34" charset="0"/>
                <a:cs typeface="Arial" panose="020B0604020202020204" pitchFamily="34" charset="0"/>
              </a:rPr>
              <a:t>L. megalotis</a:t>
            </a:r>
          </a:p>
        </p:txBody>
      </p:sp>
      <p:sp>
        <p:nvSpPr>
          <p:cNvPr id="59" name="TextBox 58">
            <a:extLst>
              <a:ext uri="{FF2B5EF4-FFF2-40B4-BE49-F238E27FC236}">
                <a16:creationId xmlns:a16="http://schemas.microsoft.com/office/drawing/2014/main" id="{D6C878E8-FD80-45D6-BC29-4AF6B3BE0D58}"/>
              </a:ext>
            </a:extLst>
          </p:cNvPr>
          <p:cNvSpPr txBox="1"/>
          <p:nvPr/>
        </p:nvSpPr>
        <p:spPr>
          <a:xfrm rot="19935235">
            <a:off x="7191957" y="373668"/>
            <a:ext cx="1107996" cy="261610"/>
          </a:xfrm>
          <a:prstGeom prst="rect">
            <a:avLst/>
          </a:prstGeom>
          <a:noFill/>
        </p:spPr>
        <p:txBody>
          <a:bodyPr wrap="none" rtlCol="0">
            <a:spAutoFit/>
          </a:bodyPr>
          <a:lstStyle/>
          <a:p>
            <a:r>
              <a:rPr lang="en-US" sz="1100" i="1" dirty="0">
                <a:solidFill>
                  <a:schemeClr val="bg2">
                    <a:lumMod val="50000"/>
                  </a:schemeClr>
                </a:solidFill>
                <a:latin typeface="Arial" panose="020B0604020202020204" pitchFamily="34" charset="0"/>
                <a:cs typeface="Arial" panose="020B0604020202020204" pitchFamily="34" charset="0"/>
              </a:rPr>
              <a:t>L. macrochirus</a:t>
            </a:r>
          </a:p>
        </p:txBody>
      </p:sp>
      <p:sp>
        <p:nvSpPr>
          <p:cNvPr id="60" name="TextBox 59">
            <a:extLst>
              <a:ext uri="{FF2B5EF4-FFF2-40B4-BE49-F238E27FC236}">
                <a16:creationId xmlns:a16="http://schemas.microsoft.com/office/drawing/2014/main" id="{D1323CFA-C2CA-4480-9CEA-5FA4EDD0F0BB}"/>
              </a:ext>
            </a:extLst>
          </p:cNvPr>
          <p:cNvSpPr txBox="1"/>
          <p:nvPr/>
        </p:nvSpPr>
        <p:spPr>
          <a:xfrm>
            <a:off x="10367473" y="2852457"/>
            <a:ext cx="883575" cy="261610"/>
          </a:xfrm>
          <a:prstGeom prst="rect">
            <a:avLst/>
          </a:prstGeom>
          <a:noFill/>
        </p:spPr>
        <p:txBody>
          <a:bodyPr wrap="none" rtlCol="0">
            <a:spAutoFit/>
          </a:bodyPr>
          <a:lstStyle/>
          <a:p>
            <a:r>
              <a:rPr lang="en-US" sz="1100" i="1" dirty="0">
                <a:solidFill>
                  <a:schemeClr val="bg2">
                    <a:lumMod val="50000"/>
                  </a:schemeClr>
                </a:solidFill>
                <a:latin typeface="Arial" panose="020B0604020202020204" pitchFamily="34" charset="0"/>
                <a:cs typeface="Arial" panose="020B0604020202020204" pitchFamily="34" charset="0"/>
              </a:rPr>
              <a:t>P. latipinna</a:t>
            </a:r>
          </a:p>
        </p:txBody>
      </p:sp>
      <p:sp>
        <p:nvSpPr>
          <p:cNvPr id="61" name="TextBox 60">
            <a:extLst>
              <a:ext uri="{FF2B5EF4-FFF2-40B4-BE49-F238E27FC236}">
                <a16:creationId xmlns:a16="http://schemas.microsoft.com/office/drawing/2014/main" id="{E134AC9E-E1B6-48BF-BEC8-2B71EFC1AC31}"/>
              </a:ext>
            </a:extLst>
          </p:cNvPr>
          <p:cNvSpPr txBox="1"/>
          <p:nvPr/>
        </p:nvSpPr>
        <p:spPr>
          <a:xfrm>
            <a:off x="9274284" y="3818526"/>
            <a:ext cx="990977" cy="261610"/>
          </a:xfrm>
          <a:prstGeom prst="rect">
            <a:avLst/>
          </a:prstGeom>
          <a:noFill/>
        </p:spPr>
        <p:txBody>
          <a:bodyPr wrap="none" rtlCol="0">
            <a:spAutoFit/>
          </a:bodyPr>
          <a:lstStyle/>
          <a:p>
            <a:r>
              <a:rPr lang="en-US" sz="1100" i="1" dirty="0">
                <a:solidFill>
                  <a:schemeClr val="bg2">
                    <a:lumMod val="50000"/>
                  </a:schemeClr>
                </a:solidFill>
                <a:latin typeface="Arial" panose="020B0604020202020204" pitchFamily="34" charset="0"/>
                <a:cs typeface="Arial" panose="020B0604020202020204" pitchFamily="34" charset="0"/>
              </a:rPr>
              <a:t>T. maculatus</a:t>
            </a:r>
          </a:p>
        </p:txBody>
      </p:sp>
      <p:sp>
        <p:nvSpPr>
          <p:cNvPr id="62" name="TextBox 61">
            <a:extLst>
              <a:ext uri="{FF2B5EF4-FFF2-40B4-BE49-F238E27FC236}">
                <a16:creationId xmlns:a16="http://schemas.microsoft.com/office/drawing/2014/main" id="{1F9AE41B-EE29-4567-B4CA-06BAF15FE2C8}"/>
              </a:ext>
            </a:extLst>
          </p:cNvPr>
          <p:cNvSpPr txBox="1"/>
          <p:nvPr/>
        </p:nvSpPr>
        <p:spPr>
          <a:xfrm>
            <a:off x="7507666" y="3331730"/>
            <a:ext cx="857927" cy="261610"/>
          </a:xfrm>
          <a:prstGeom prst="rect">
            <a:avLst/>
          </a:prstGeom>
          <a:noFill/>
        </p:spPr>
        <p:txBody>
          <a:bodyPr wrap="none" rtlCol="0">
            <a:spAutoFit/>
          </a:bodyPr>
          <a:lstStyle/>
          <a:p>
            <a:r>
              <a:rPr lang="en-US" sz="1100" i="1" dirty="0">
                <a:solidFill>
                  <a:schemeClr val="bg2">
                    <a:lumMod val="50000"/>
                  </a:schemeClr>
                </a:solidFill>
                <a:latin typeface="Arial" panose="020B0604020202020204" pitchFamily="34" charset="0"/>
                <a:cs typeface="Arial" panose="020B0604020202020204" pitchFamily="34" charset="0"/>
              </a:rPr>
              <a:t>A. amierus</a:t>
            </a:r>
          </a:p>
        </p:txBody>
      </p:sp>
      <p:sp>
        <p:nvSpPr>
          <p:cNvPr id="63" name="TextBox 62">
            <a:extLst>
              <a:ext uri="{FF2B5EF4-FFF2-40B4-BE49-F238E27FC236}">
                <a16:creationId xmlns:a16="http://schemas.microsoft.com/office/drawing/2014/main" id="{E084FF8B-83D0-4C1B-95DA-B720E9DA10F5}"/>
              </a:ext>
            </a:extLst>
          </p:cNvPr>
          <p:cNvSpPr txBox="1"/>
          <p:nvPr/>
        </p:nvSpPr>
        <p:spPr>
          <a:xfrm>
            <a:off x="8024835" y="4310540"/>
            <a:ext cx="750526" cy="261610"/>
          </a:xfrm>
          <a:prstGeom prst="rect">
            <a:avLst/>
          </a:prstGeom>
          <a:noFill/>
        </p:spPr>
        <p:txBody>
          <a:bodyPr wrap="none" rtlCol="0">
            <a:spAutoFit/>
          </a:bodyPr>
          <a:lstStyle/>
          <a:p>
            <a:r>
              <a:rPr lang="en-US" sz="1100" i="1" dirty="0">
                <a:solidFill>
                  <a:schemeClr val="bg2">
                    <a:lumMod val="50000"/>
                  </a:schemeClr>
                </a:solidFill>
                <a:latin typeface="Arial" panose="020B0604020202020204" pitchFamily="34" charset="0"/>
                <a:cs typeface="Arial" panose="020B0604020202020204" pitchFamily="34" charset="0"/>
              </a:rPr>
              <a:t>P. vigilax</a:t>
            </a:r>
          </a:p>
        </p:txBody>
      </p:sp>
      <p:sp>
        <p:nvSpPr>
          <p:cNvPr id="64" name="TextBox 63">
            <a:extLst>
              <a:ext uri="{FF2B5EF4-FFF2-40B4-BE49-F238E27FC236}">
                <a16:creationId xmlns:a16="http://schemas.microsoft.com/office/drawing/2014/main" id="{C5C9255C-1B13-4E9E-BD23-547235A126B0}"/>
              </a:ext>
            </a:extLst>
          </p:cNvPr>
          <p:cNvSpPr txBox="1"/>
          <p:nvPr/>
        </p:nvSpPr>
        <p:spPr>
          <a:xfrm>
            <a:off x="10461384" y="786327"/>
            <a:ext cx="739305" cy="261610"/>
          </a:xfrm>
          <a:prstGeom prst="rect">
            <a:avLst/>
          </a:prstGeom>
          <a:noFill/>
        </p:spPr>
        <p:txBody>
          <a:bodyPr wrap="none" rtlCol="0">
            <a:spAutoFit/>
          </a:bodyPr>
          <a:lstStyle/>
          <a:p>
            <a:r>
              <a:rPr lang="en-US" sz="1100" i="1" dirty="0">
                <a:solidFill>
                  <a:schemeClr val="bg2">
                    <a:lumMod val="50000"/>
                  </a:schemeClr>
                </a:solidFill>
                <a:latin typeface="Arial" panose="020B0604020202020204" pitchFamily="34" charset="0"/>
                <a:cs typeface="Arial" panose="020B0604020202020204" pitchFamily="34" charset="0"/>
              </a:rPr>
              <a:t>G. affinis</a:t>
            </a:r>
          </a:p>
        </p:txBody>
      </p:sp>
      <p:cxnSp>
        <p:nvCxnSpPr>
          <p:cNvPr id="65" name="Straight Connector 64">
            <a:extLst>
              <a:ext uri="{FF2B5EF4-FFF2-40B4-BE49-F238E27FC236}">
                <a16:creationId xmlns:a16="http://schemas.microsoft.com/office/drawing/2014/main" id="{B0D40308-C71D-4E9F-94BD-742A6B424B0B}"/>
              </a:ext>
            </a:extLst>
          </p:cNvPr>
          <p:cNvCxnSpPr>
            <a:cxnSpLocks/>
          </p:cNvCxnSpPr>
          <p:nvPr/>
        </p:nvCxnSpPr>
        <p:spPr>
          <a:xfrm flipV="1">
            <a:off x="6883584" y="3875437"/>
            <a:ext cx="138776" cy="62955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B412E30-0AC0-4231-8CD9-E2E2990DB6A6}"/>
              </a:ext>
            </a:extLst>
          </p:cNvPr>
          <p:cNvCxnSpPr>
            <a:cxnSpLocks/>
          </p:cNvCxnSpPr>
          <p:nvPr/>
        </p:nvCxnSpPr>
        <p:spPr>
          <a:xfrm flipV="1">
            <a:off x="7757752" y="2330791"/>
            <a:ext cx="814970" cy="81094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F5567C4-15C4-4187-AFBD-9E08F605C343}"/>
              </a:ext>
            </a:extLst>
          </p:cNvPr>
          <p:cNvCxnSpPr>
            <a:cxnSpLocks/>
          </p:cNvCxnSpPr>
          <p:nvPr/>
        </p:nvCxnSpPr>
        <p:spPr>
          <a:xfrm flipV="1">
            <a:off x="8502371" y="2581276"/>
            <a:ext cx="139437" cy="158809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AC9C9F6-7A97-4A56-A3B9-DA364E669E61}"/>
              </a:ext>
            </a:extLst>
          </p:cNvPr>
          <p:cNvCxnSpPr>
            <a:cxnSpLocks/>
          </p:cNvCxnSpPr>
          <p:nvPr/>
        </p:nvCxnSpPr>
        <p:spPr>
          <a:xfrm flipH="1" flipV="1">
            <a:off x="8638620" y="2256238"/>
            <a:ext cx="770831" cy="12697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1150662-07ED-4918-AEB8-1E1CB8756890}"/>
              </a:ext>
            </a:extLst>
          </p:cNvPr>
          <p:cNvCxnSpPr>
            <a:cxnSpLocks/>
          </p:cNvCxnSpPr>
          <p:nvPr/>
        </p:nvCxnSpPr>
        <p:spPr>
          <a:xfrm flipV="1">
            <a:off x="10755315" y="3119257"/>
            <a:ext cx="622353" cy="19076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EB2C617-C919-4294-A7A0-CF67574754F1}"/>
              </a:ext>
            </a:extLst>
          </p:cNvPr>
          <p:cNvCxnSpPr>
            <a:cxnSpLocks/>
          </p:cNvCxnSpPr>
          <p:nvPr/>
        </p:nvCxnSpPr>
        <p:spPr>
          <a:xfrm flipV="1">
            <a:off x="10121148" y="655797"/>
            <a:ext cx="546852" cy="3824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65F1309-E350-45D7-8F6D-6975A2480BD4}"/>
              </a:ext>
            </a:extLst>
          </p:cNvPr>
          <p:cNvCxnSpPr>
            <a:cxnSpLocks/>
          </p:cNvCxnSpPr>
          <p:nvPr/>
        </p:nvCxnSpPr>
        <p:spPr>
          <a:xfrm flipV="1">
            <a:off x="8482168" y="942053"/>
            <a:ext cx="442146" cy="21028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E5FB285-3DE9-4AAE-B783-F0AAEE8E3CC8}"/>
              </a:ext>
            </a:extLst>
          </p:cNvPr>
          <p:cNvCxnSpPr>
            <a:cxnSpLocks/>
          </p:cNvCxnSpPr>
          <p:nvPr/>
        </p:nvCxnSpPr>
        <p:spPr>
          <a:xfrm flipV="1">
            <a:off x="7415763" y="925793"/>
            <a:ext cx="187649" cy="25777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F207899-081B-4DC0-A5FC-C779DA8060D9}"/>
              </a:ext>
            </a:extLst>
          </p:cNvPr>
          <p:cNvCxnSpPr>
            <a:cxnSpLocks/>
          </p:cNvCxnSpPr>
          <p:nvPr/>
        </p:nvCxnSpPr>
        <p:spPr>
          <a:xfrm flipV="1">
            <a:off x="6845877" y="956346"/>
            <a:ext cx="0" cy="28237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A14B41C3-10EA-4BC0-B1F4-E48F602D8AC6}"/>
              </a:ext>
            </a:extLst>
          </p:cNvPr>
          <p:cNvSpPr txBox="1"/>
          <p:nvPr/>
        </p:nvSpPr>
        <p:spPr>
          <a:xfrm rot="2381292">
            <a:off x="8537902" y="2529139"/>
            <a:ext cx="1434472"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Low Flow Pulse %</a:t>
            </a:r>
          </a:p>
        </p:txBody>
      </p:sp>
      <p:pic>
        <p:nvPicPr>
          <p:cNvPr id="75" name="Picture 74">
            <a:extLst>
              <a:ext uri="{FF2B5EF4-FFF2-40B4-BE49-F238E27FC236}">
                <a16:creationId xmlns:a16="http://schemas.microsoft.com/office/drawing/2014/main" id="{D2A8433D-1931-41D9-BA8F-B94F08350EF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725" b="89725" l="6690" r="91667">
                        <a14:foregroundMark x1="9272" y1="50642" x2="10094" y2="58349"/>
                        <a14:foregroundMark x1="90141" y1="34312" x2="90376" y2="43853"/>
                        <a14:foregroundMark x1="90376" y1="43853" x2="90141" y2="44587"/>
                        <a14:foregroundMark x1="91197" y1="55780" x2="90610" y2="66972"/>
                        <a14:foregroundMark x1="40023" y1="87890" x2="47887" y2="89174"/>
                        <a14:foregroundMark x1="47887" y1="89174" x2="47535" y2="86606"/>
                        <a14:foregroundMark x1="90610" y1="34312" x2="91784" y2="41468"/>
                        <a14:foregroundMark x1="91197" y1="55229" x2="91901" y2="66789"/>
                        <a14:foregroundMark x1="91901" y1="66789" x2="91432" y2="68257"/>
                        <a14:foregroundMark x1="8451" y1="50092" x2="9859" y2="60550"/>
                        <a14:foregroundMark x1="9859" y1="60550" x2="13380" y2="61835"/>
                        <a14:foregroundMark x1="8451" y1="50642" x2="6690" y2="59633"/>
                        <a14:foregroundMark x1="6690" y1="59633" x2="11737" y2="62569"/>
                      </a14:backgroundRemoval>
                    </a14:imgEffect>
                  </a14:imgLayer>
                </a14:imgProps>
              </a:ext>
            </a:extLst>
          </a:blip>
          <a:stretch>
            <a:fillRect/>
          </a:stretch>
        </p:blipFill>
        <p:spPr>
          <a:xfrm>
            <a:off x="7409491" y="565780"/>
            <a:ext cx="789865" cy="505254"/>
          </a:xfrm>
          <a:prstGeom prst="rect">
            <a:avLst/>
          </a:prstGeom>
        </p:spPr>
      </p:pic>
      <p:pic>
        <p:nvPicPr>
          <p:cNvPr id="76" name="Picture 75" descr="A close up of a fish&#10;&#10;Description automatically generated">
            <a:extLst>
              <a:ext uri="{FF2B5EF4-FFF2-40B4-BE49-F238E27FC236}">
                <a16:creationId xmlns:a16="http://schemas.microsoft.com/office/drawing/2014/main" id="{7052726A-F949-4D23-89DA-7D819E22F222}"/>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914" b="87500" l="3654" r="97692">
                        <a14:foregroundMark x1="64808" y1="13793" x2="58846" y2="18534"/>
                        <a14:foregroundMark x1="58846" y1="18534" x2="59231" y2="19397"/>
                        <a14:foregroundMark x1="67500" y1="12069" x2="61731" y2="9914"/>
                        <a14:foregroundMark x1="61731" y1="9914" x2="55962" y2="11207"/>
                        <a14:foregroundMark x1="55962" y1="11207" x2="57115" y2="15948"/>
                        <a14:foregroundMark x1="8654" y1="31466" x2="3654" y2="39655"/>
                        <a14:foregroundMark x1="3654" y1="39655" x2="3077" y2="54741"/>
                        <a14:foregroundMark x1="3077" y1="54741" x2="7692" y2="64224"/>
                        <a14:foregroundMark x1="7692" y1="64224" x2="10769" y2="66379"/>
                        <a14:foregroundMark x1="7885" y1="32328" x2="3654" y2="56897"/>
                        <a14:foregroundMark x1="3654" y1="56897" x2="4038" y2="67672"/>
                        <a14:foregroundMark x1="56346" y1="72845" x2="49615" y2="79310"/>
                        <a14:foregroundMark x1="49615" y1="79310" x2="49231" y2="75431"/>
                        <a14:foregroundMark x1="49231" y1="73707" x2="49231" y2="72414"/>
                        <a14:foregroundMark x1="88269" y1="50000" x2="92885" y2="62069"/>
                        <a14:foregroundMark x1="92885" y1="62069" x2="84423" y2="68534"/>
                        <a14:foregroundMark x1="84423" y1="68534" x2="82692" y2="68103"/>
                        <a14:foregroundMark x1="93654" y1="68966" x2="88269" y2="83190"/>
                        <a14:foregroundMark x1="88269" y1="83190" x2="87885" y2="83190"/>
                        <a14:foregroundMark x1="92885" y1="69397" x2="92692" y2="85345"/>
                        <a14:foregroundMark x1="91346" y1="68966" x2="84808" y2="83621"/>
                        <a14:foregroundMark x1="85000" y1="69828" x2="73077" y2="79741"/>
                        <a14:foregroundMark x1="93846" y1="55603" x2="96346" y2="39224"/>
                        <a14:foregroundMark x1="96346" y1="39224" x2="96923" y2="37500"/>
                        <a14:foregroundMark x1="90192" y1="53879" x2="96923" y2="37069"/>
                        <a14:foregroundMark x1="95962" y1="48276" x2="97692" y2="35345"/>
                        <a14:foregroundMark x1="97692" y1="35345" x2="97692" y2="35345"/>
                      </a14:backgroundRemoval>
                    </a14:imgEffect>
                  </a14:imgLayer>
                </a14:imgProps>
              </a:ext>
              <a:ext uri="{28A0092B-C50C-407E-A947-70E740481C1C}">
                <a14:useLocalDpi xmlns:a14="http://schemas.microsoft.com/office/drawing/2010/main" val="0"/>
              </a:ext>
            </a:extLst>
          </a:blip>
          <a:stretch>
            <a:fillRect/>
          </a:stretch>
        </p:blipFill>
        <p:spPr>
          <a:xfrm flipH="1">
            <a:off x="7074065" y="2872387"/>
            <a:ext cx="1389718" cy="620028"/>
          </a:xfrm>
          <a:prstGeom prst="rect">
            <a:avLst/>
          </a:prstGeom>
        </p:spPr>
      </p:pic>
      <p:pic>
        <p:nvPicPr>
          <p:cNvPr id="77" name="Picture 76" descr="A close up of a fish&#10;&#10;Description automatically generated">
            <a:extLst>
              <a:ext uri="{FF2B5EF4-FFF2-40B4-BE49-F238E27FC236}">
                <a16:creationId xmlns:a16="http://schemas.microsoft.com/office/drawing/2014/main" id="{F5BBCAFA-46F8-464C-91E8-D9620B8543A3}"/>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119" b="89970" l="8500" r="94875">
                        <a14:foregroundMark x1="8500" y1="49848" x2="10875" y2="57447"/>
                        <a14:foregroundMark x1="89000" y1="30395" x2="90125" y2="42553"/>
                        <a14:foregroundMark x1="89000" y1="62614" x2="91625" y2="79027"/>
                        <a14:foregroundMark x1="91625" y1="79027" x2="87500" y2="72644"/>
                        <a14:foregroundMark x1="90125" y1="29787" x2="92250" y2="37690"/>
                        <a14:foregroundMark x1="88375" y1="73252" x2="94625" y2="75684"/>
                        <a14:foregroundMark x1="94625" y1="75684" x2="94875" y2="73860"/>
                      </a14:backgroundRemoval>
                    </a14:imgEffect>
                  </a14:imgLayer>
                </a14:imgProps>
              </a:ext>
              <a:ext uri="{28A0092B-C50C-407E-A947-70E740481C1C}">
                <a14:useLocalDpi xmlns:a14="http://schemas.microsoft.com/office/drawing/2010/main" val="0"/>
              </a:ext>
            </a:extLst>
          </a:blip>
          <a:stretch>
            <a:fillRect/>
          </a:stretch>
        </p:blipFill>
        <p:spPr>
          <a:xfrm>
            <a:off x="8024837" y="3955875"/>
            <a:ext cx="1150497" cy="473142"/>
          </a:xfrm>
          <a:prstGeom prst="rect">
            <a:avLst/>
          </a:prstGeom>
        </p:spPr>
      </p:pic>
      <p:pic>
        <p:nvPicPr>
          <p:cNvPr id="78" name="Picture 77">
            <a:extLst>
              <a:ext uri="{FF2B5EF4-FFF2-40B4-BE49-F238E27FC236}">
                <a16:creationId xmlns:a16="http://schemas.microsoft.com/office/drawing/2014/main" id="{744C6FDC-F57A-47D4-AF12-D99887F98F99}"/>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8993" b="91007" l="5124" r="94700">
                        <a14:foregroundMark x1="91166" y1="49640" x2="91166" y2="49640"/>
                        <a14:foregroundMark x1="95053" y1="66906" x2="95053" y2="66906"/>
                        <a14:foregroundMark x1="6714" y1="60791" x2="6714" y2="60791"/>
                        <a14:foregroundMark x1="5124" y1="34892" x2="5124" y2="34892"/>
                        <a14:foregroundMark x1="35159" y1="8993" x2="35159" y2="8993"/>
                        <a14:foregroundMark x1="57597" y1="91007" x2="57597" y2="91007"/>
                      </a14:backgroundRemoval>
                    </a14:imgEffect>
                  </a14:imgLayer>
                </a14:imgProps>
              </a:ext>
            </a:extLst>
          </a:blip>
          <a:stretch>
            <a:fillRect/>
          </a:stretch>
        </p:blipFill>
        <p:spPr>
          <a:xfrm flipH="1">
            <a:off x="8528860" y="741394"/>
            <a:ext cx="891203" cy="437729"/>
          </a:xfrm>
          <a:prstGeom prst="rect">
            <a:avLst/>
          </a:prstGeom>
        </p:spPr>
      </p:pic>
      <p:pic>
        <p:nvPicPr>
          <p:cNvPr id="79" name="Picture 78">
            <a:extLst>
              <a:ext uri="{FF2B5EF4-FFF2-40B4-BE49-F238E27FC236}">
                <a16:creationId xmlns:a16="http://schemas.microsoft.com/office/drawing/2014/main" id="{D29E4756-E464-4F9E-9A24-B0DE784344FC}"/>
              </a:ext>
            </a:extLst>
          </p:cNvPr>
          <p:cNvPicPr>
            <a:picLocks noChangeAspect="1"/>
          </p:cNvPicPr>
          <p:nvPr/>
        </p:nvPicPr>
        <p:blipFill>
          <a:blip r:embed="rId13"/>
          <a:stretch>
            <a:fillRect/>
          </a:stretch>
        </p:blipFill>
        <p:spPr>
          <a:xfrm>
            <a:off x="6630082" y="3728895"/>
            <a:ext cx="877582" cy="473265"/>
          </a:xfrm>
          <a:prstGeom prst="rect">
            <a:avLst/>
          </a:prstGeom>
        </p:spPr>
      </p:pic>
      <p:pic>
        <p:nvPicPr>
          <p:cNvPr id="80" name="Picture 79" descr="A close up of a fish&#10;&#10;Description automatically generated">
            <a:extLst>
              <a:ext uri="{FF2B5EF4-FFF2-40B4-BE49-F238E27FC236}">
                <a16:creationId xmlns:a16="http://schemas.microsoft.com/office/drawing/2014/main" id="{C9198416-ED78-4A7F-88E9-464EC17BB17E}"/>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7510" b="91107" l="7000" r="96250">
                        <a14:foregroundMark x1="91500" y1="30830" x2="92375" y2="53755"/>
                        <a14:foregroundMark x1="92375" y1="53755" x2="85750" y2="61265"/>
                        <a14:foregroundMark x1="85750" y1="61265" x2="85125" y2="58696"/>
                        <a14:foregroundMark x1="62500" y1="9684" x2="52750" y2="7312"/>
                        <a14:foregroundMark x1="52750" y1="7312" x2="41375" y2="7510"/>
                        <a14:foregroundMark x1="41375" y1="7510" x2="39125" y2="9091"/>
                        <a14:foregroundMark x1="8625" y1="38735" x2="7250" y2="48419"/>
                        <a14:foregroundMark x1="7250" y1="48419" x2="9250" y2="59091"/>
                        <a14:foregroundMark x1="37125" y1="87747" x2="44000" y2="91107"/>
                        <a14:foregroundMark x1="44000" y1="91107" x2="66000" y2="89328"/>
                        <a14:foregroundMark x1="66000" y1="89328" x2="81875" y2="80040"/>
                        <a14:foregroundMark x1="81875" y1="80040" x2="83000" y2="78656"/>
                        <a14:foregroundMark x1="95000" y1="37945" x2="93250" y2="61858"/>
                        <a14:foregroundMark x1="93250" y1="61858" x2="86000" y2="66601"/>
                        <a14:foregroundMark x1="96250" y1="39723" x2="95000" y2="54941"/>
                      </a14:backgroundRemoval>
                    </a14:imgEffect>
                  </a14:imgLayer>
                </a14:imgProps>
              </a:ext>
              <a:ext uri="{28A0092B-C50C-407E-A947-70E740481C1C}">
                <a14:useLocalDpi xmlns:a14="http://schemas.microsoft.com/office/drawing/2010/main" val="0"/>
              </a:ext>
            </a:extLst>
          </a:blip>
          <a:stretch>
            <a:fillRect/>
          </a:stretch>
        </p:blipFill>
        <p:spPr>
          <a:xfrm flipH="1">
            <a:off x="9067290" y="3297327"/>
            <a:ext cx="875125" cy="553517"/>
          </a:xfrm>
          <a:prstGeom prst="rect">
            <a:avLst/>
          </a:prstGeom>
        </p:spPr>
      </p:pic>
      <p:pic>
        <p:nvPicPr>
          <p:cNvPr id="81" name="Picture 80" descr="A close up of a fish&#10;&#10;Description automatically generated">
            <a:extLst>
              <a:ext uri="{FF2B5EF4-FFF2-40B4-BE49-F238E27FC236}">
                <a16:creationId xmlns:a16="http://schemas.microsoft.com/office/drawing/2014/main" id="{661373F5-3D8F-4FC8-BE87-8F635F0C7EF0}"/>
              </a:ext>
            </a:extLst>
          </p:cNvPr>
          <p:cNvPicPr>
            <a:picLocks noChangeAspect="1"/>
          </p:cNvPicPr>
          <p:nvPr/>
        </p:nvPicPr>
        <p:blipFill rotWithShape="1">
          <a:blip r:embed="rId16">
            <a:clrChange>
              <a:clrFrom>
                <a:srgbClr val="0000AA"/>
              </a:clrFrom>
              <a:clrTo>
                <a:srgbClr val="0000AA">
                  <a:alpha val="0"/>
                </a:srgbClr>
              </a:clrTo>
            </a:clrChange>
            <a:extLst>
              <a:ext uri="{BEBA8EAE-BF5A-486C-A8C5-ECC9F3942E4B}">
                <a14:imgProps xmlns:a14="http://schemas.microsoft.com/office/drawing/2010/main">
                  <a14:imgLayer r:embed="rId17">
                    <a14:imgEffect>
                      <a14:backgroundRemoval t="24375" b="64375" l="13594" r="84063">
                        <a14:foregroundMark x1="16875" y1="45833" x2="19063" y2="48542"/>
                        <a14:foregroundMark x1="13594" y1="46458" x2="13594" y2="46458"/>
                        <a14:foregroundMark x1="83125" y1="38125" x2="84063" y2="55833"/>
                        <a14:foregroundMark x1="84063" y1="55833" x2="82344" y2="60625"/>
                        <a14:foregroundMark x1="54844" y1="24583" x2="49688" y2="24375"/>
                      </a14:backgroundRemoval>
                    </a14:imgEffect>
                  </a14:imgLayer>
                </a14:imgProps>
              </a:ext>
              <a:ext uri="{28A0092B-C50C-407E-A947-70E740481C1C}">
                <a14:useLocalDpi xmlns:a14="http://schemas.microsoft.com/office/drawing/2010/main" val="0"/>
              </a:ext>
            </a:extLst>
          </a:blip>
          <a:srcRect l="9193" t="19355" r="9516" b="30322"/>
          <a:stretch/>
        </p:blipFill>
        <p:spPr>
          <a:xfrm>
            <a:off x="10260312" y="3053417"/>
            <a:ext cx="1107148" cy="514033"/>
          </a:xfrm>
          <a:prstGeom prst="rect">
            <a:avLst/>
          </a:prstGeom>
        </p:spPr>
      </p:pic>
      <p:pic>
        <p:nvPicPr>
          <p:cNvPr id="82" name="Picture 81" descr="A close up of a fish&#10;&#10;Description automatically generated">
            <a:extLst>
              <a:ext uri="{FF2B5EF4-FFF2-40B4-BE49-F238E27FC236}">
                <a16:creationId xmlns:a16="http://schemas.microsoft.com/office/drawing/2014/main" id="{31A45B13-F304-4A8D-B8D2-C9EEF8A0AB81}"/>
              </a:ext>
            </a:extLst>
          </p:cNvPr>
          <p:cNvPicPr>
            <a:picLocks noChangeAspect="1"/>
          </p:cNvPicPr>
          <p:nvPr/>
        </p:nvPicPr>
        <p:blipFill rotWithShape="1">
          <a:blip r:embed="rId18">
            <a:extLst>
              <a:ext uri="{BEBA8EAE-BF5A-486C-A8C5-ECC9F3942E4B}">
                <a14:imgProps xmlns:a14="http://schemas.microsoft.com/office/drawing/2010/main">
                  <a14:imgLayer r:embed="rId19">
                    <a14:imgEffect>
                      <a14:backgroundRemoval t="19844" b="60469" l="10551" r="86284">
                        <a14:foregroundMark x1="17233" y1="37813" x2="19461" y2="45938"/>
                        <a14:foregroundMark x1="19461" y1="45938" x2="19461" y2="45938"/>
                        <a14:foregroundMark x1="21923" y1="37813" x2="16061" y2="38594"/>
                        <a14:foregroundMark x1="16061" y1="38594" x2="18171" y2="45469"/>
                        <a14:foregroundMark x1="11489" y1="41875" x2="11489" y2="41875"/>
                        <a14:foregroundMark x1="84760" y1="33125" x2="86284" y2="48125"/>
                        <a14:foregroundMark x1="86284" y1="48125" x2="84525" y2="49844"/>
                        <a14:foregroundMark x1="10668" y1="40000" x2="10668" y2="40000"/>
                        <a14:foregroundMark x1="61430" y1="19844" x2="61430" y2="19844"/>
                      </a14:backgroundRemoval>
                    </a14:imgEffect>
                  </a14:imgLayer>
                </a14:imgProps>
              </a:ext>
              <a:ext uri="{28A0092B-C50C-407E-A947-70E740481C1C}">
                <a14:useLocalDpi xmlns:a14="http://schemas.microsoft.com/office/drawing/2010/main" val="0"/>
              </a:ext>
            </a:extLst>
          </a:blip>
          <a:srcRect l="7260" t="15335" r="6711" b="34350"/>
          <a:stretch/>
        </p:blipFill>
        <p:spPr>
          <a:xfrm>
            <a:off x="10260312" y="443424"/>
            <a:ext cx="927599" cy="407048"/>
          </a:xfrm>
          <a:prstGeom prst="rect">
            <a:avLst/>
          </a:prstGeom>
        </p:spPr>
      </p:pic>
      <p:pic>
        <p:nvPicPr>
          <p:cNvPr id="83" name="Picture 82">
            <a:extLst>
              <a:ext uri="{FF2B5EF4-FFF2-40B4-BE49-F238E27FC236}">
                <a16:creationId xmlns:a16="http://schemas.microsoft.com/office/drawing/2014/main" id="{AB9A32A0-FBAC-42BB-BB87-7446ED239706}"/>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9201" b="89831" l="3438" r="95000">
                        <a14:foregroundMark x1="7031" y1="52542" x2="7031" y2="52542"/>
                        <a14:foregroundMark x1="3438" y1="52542" x2="3438" y2="52542"/>
                        <a14:foregroundMark x1="94531" y1="32930" x2="94531" y2="32930"/>
                        <a14:foregroundMark x1="95000" y1="62470" x2="95000" y2="62470"/>
                      </a14:backgroundRemoval>
                    </a14:imgEffect>
                  </a14:imgLayer>
                </a14:imgProps>
              </a:ext>
            </a:extLst>
          </a:blip>
          <a:stretch>
            <a:fillRect/>
          </a:stretch>
        </p:blipFill>
        <p:spPr>
          <a:xfrm>
            <a:off x="6622252" y="679114"/>
            <a:ext cx="704452" cy="454592"/>
          </a:xfrm>
          <a:prstGeom prst="rect">
            <a:avLst/>
          </a:prstGeom>
        </p:spPr>
      </p:pic>
      <p:sp>
        <p:nvSpPr>
          <p:cNvPr id="86" name="TextBox 85">
            <a:extLst>
              <a:ext uri="{FF2B5EF4-FFF2-40B4-BE49-F238E27FC236}">
                <a16:creationId xmlns:a16="http://schemas.microsoft.com/office/drawing/2014/main" id="{EFE453E6-C9E7-4084-8CED-3F2F6276998A}"/>
              </a:ext>
            </a:extLst>
          </p:cNvPr>
          <p:cNvSpPr txBox="1"/>
          <p:nvPr/>
        </p:nvSpPr>
        <p:spPr>
          <a:xfrm>
            <a:off x="139700" y="217018"/>
            <a:ext cx="470698" cy="461665"/>
          </a:xfrm>
          <a:prstGeom prst="rect">
            <a:avLst/>
          </a:prstGeom>
          <a:noFill/>
          <a:ln>
            <a:solidFill>
              <a:schemeClr val="tx1"/>
            </a:solidFill>
          </a:ln>
        </p:spPr>
        <p:txBody>
          <a:bodyPr wrap="square" rtlCol="0">
            <a:spAutoFit/>
          </a:bodyPr>
          <a:lstStyle/>
          <a:p>
            <a:pPr algn="ctr"/>
            <a:r>
              <a:rPr lang="en-US" sz="2400" b="1" dirty="0"/>
              <a:t>A</a:t>
            </a:r>
          </a:p>
        </p:txBody>
      </p:sp>
      <p:sp>
        <p:nvSpPr>
          <p:cNvPr id="87" name="TextBox 86">
            <a:extLst>
              <a:ext uri="{FF2B5EF4-FFF2-40B4-BE49-F238E27FC236}">
                <a16:creationId xmlns:a16="http://schemas.microsoft.com/office/drawing/2014/main" id="{EAB6AAF5-F2E5-4793-81BC-43DBEAAC5F9D}"/>
              </a:ext>
            </a:extLst>
          </p:cNvPr>
          <p:cNvSpPr txBox="1"/>
          <p:nvPr/>
        </p:nvSpPr>
        <p:spPr>
          <a:xfrm>
            <a:off x="5664400" y="217018"/>
            <a:ext cx="470698" cy="461665"/>
          </a:xfrm>
          <a:prstGeom prst="rect">
            <a:avLst/>
          </a:prstGeom>
          <a:noFill/>
          <a:ln>
            <a:solidFill>
              <a:schemeClr val="tx1"/>
            </a:solidFill>
          </a:ln>
        </p:spPr>
        <p:txBody>
          <a:bodyPr wrap="square" rtlCol="0">
            <a:spAutoFit/>
          </a:bodyPr>
          <a:lstStyle/>
          <a:p>
            <a:pPr algn="ctr"/>
            <a:r>
              <a:rPr lang="en-US" sz="2400" b="1" dirty="0"/>
              <a:t>B</a:t>
            </a:r>
          </a:p>
        </p:txBody>
      </p:sp>
      <p:sp>
        <p:nvSpPr>
          <p:cNvPr id="89" name="TextBox 88">
            <a:extLst>
              <a:ext uri="{FF2B5EF4-FFF2-40B4-BE49-F238E27FC236}">
                <a16:creationId xmlns:a16="http://schemas.microsoft.com/office/drawing/2014/main" id="{109EE4AE-753C-49D9-A8D6-BE620BF8BBE6}"/>
              </a:ext>
            </a:extLst>
          </p:cNvPr>
          <p:cNvSpPr txBox="1"/>
          <p:nvPr/>
        </p:nvSpPr>
        <p:spPr>
          <a:xfrm>
            <a:off x="76938" y="5790731"/>
            <a:ext cx="12188581"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latin typeface="Arial" panose="020B0604020202020204" pitchFamily="34" charset="0"/>
                <a:cs typeface="Arial" panose="020B0604020202020204" pitchFamily="34" charset="0"/>
              </a:rPr>
              <a:t>Figure 2.</a:t>
            </a:r>
            <a:r>
              <a:rPr lang="en-US" sz="1400" dirty="0">
                <a:latin typeface="Arial" panose="020B0604020202020204" pitchFamily="34" charset="0"/>
                <a:cs typeface="Arial" panose="020B0604020202020204" pitchFamily="34" charset="0"/>
              </a:rPr>
              <a:t> (</a:t>
            </a:r>
            <a:r>
              <a:rPr lang="en-US" sz="1400" b="1" dirty="0">
                <a:latin typeface="Arial" panose="020B0604020202020204" pitchFamily="34" charset="0"/>
                <a:cs typeface="Arial" panose="020B0604020202020204" pitchFamily="34" charset="0"/>
              </a:rPr>
              <a:t>A</a:t>
            </a:r>
            <a:r>
              <a:rPr lang="en-US" sz="1400" dirty="0">
                <a:latin typeface="Arial" panose="020B0604020202020204" pitchFamily="34" charset="0"/>
                <a:cs typeface="Arial" panose="020B0604020202020204" pitchFamily="34" charset="0"/>
              </a:rPr>
              <a:t>) Fish Shannon-Hill diversity plotted against annual precipitation (cm/</a:t>
            </a:r>
            <a:r>
              <a:rPr lang="en-US" sz="1400" dirty="0" err="1">
                <a:latin typeface="Arial" panose="020B0604020202020204" pitchFamily="34" charset="0"/>
                <a:cs typeface="Arial" panose="020B0604020202020204" pitchFamily="34" charset="0"/>
              </a:rPr>
              <a:t>yr</a:t>
            </a:r>
            <a:r>
              <a:rPr lang="en-US" sz="1400" dirty="0">
                <a:latin typeface="Arial" panose="020B0604020202020204" pitchFamily="34" charset="0"/>
                <a:cs typeface="Arial" panose="020B0604020202020204" pitchFamily="34" charset="0"/>
              </a:rPr>
              <a:t>) (</a:t>
            </a:r>
            <a:r>
              <a:rPr lang="en-US" sz="1400" b="1" dirty="0">
                <a:latin typeface="Arial" panose="020B0604020202020204" pitchFamily="34" charset="0"/>
                <a:cs typeface="Arial" panose="020B0604020202020204" pitchFamily="34" charset="0"/>
              </a:rPr>
              <a:t>B</a:t>
            </a:r>
            <a:r>
              <a:rPr lang="en-US" sz="1400" dirty="0">
                <a:latin typeface="Arial" panose="020B0604020202020204" pitchFamily="34" charset="0"/>
                <a:cs typeface="Arial" panose="020B0604020202020204" pitchFamily="34" charset="0"/>
              </a:rPr>
              <a:t>) Fish community ordination using Hellinger transformation and redundancy analysis. Axes labels display the proportion of the variance explained as a percentage. Sites are represented by grey circles. Species are represented by red crosses, with species labels and reference images added to outer members. Environmental variables are shown in arrows and the significant ones are presented in red.</a:t>
            </a:r>
            <a:endParaRPr lang="en-US" sz="1400" dirty="0"/>
          </a:p>
        </p:txBody>
      </p:sp>
      <p:cxnSp>
        <p:nvCxnSpPr>
          <p:cNvPr id="134" name="Straight Connector 133">
            <a:extLst>
              <a:ext uri="{FF2B5EF4-FFF2-40B4-BE49-F238E27FC236}">
                <a16:creationId xmlns:a16="http://schemas.microsoft.com/office/drawing/2014/main" id="{E1814D39-3F1D-4030-A4B1-973C1367408E}"/>
              </a:ext>
            </a:extLst>
          </p:cNvPr>
          <p:cNvCxnSpPr>
            <a:cxnSpLocks/>
          </p:cNvCxnSpPr>
          <p:nvPr/>
        </p:nvCxnSpPr>
        <p:spPr>
          <a:xfrm flipV="1">
            <a:off x="7216478" y="7992963"/>
            <a:ext cx="0" cy="409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F03318EF-0FED-4845-8710-2D8CCD0C57D8}"/>
              </a:ext>
            </a:extLst>
          </p:cNvPr>
          <p:cNvSpPr txBox="1"/>
          <p:nvPr/>
        </p:nvSpPr>
        <p:spPr>
          <a:xfrm>
            <a:off x="4074658" y="3790507"/>
            <a:ext cx="1135247" cy="646331"/>
          </a:xfrm>
          <a:prstGeom prst="rect">
            <a:avLst/>
          </a:prstGeom>
          <a:solidFill>
            <a:schemeClr val="bg1"/>
          </a:solidFill>
          <a:ln>
            <a:noFill/>
          </a:ln>
        </p:spPr>
        <p:txBody>
          <a:bodyPr wrap="none" rtlCol="0">
            <a:spAutoFit/>
          </a:bodyPr>
          <a:lstStyle/>
          <a:p>
            <a:r>
              <a:rPr lang="en-US" dirty="0"/>
              <a:t>R</a:t>
            </a:r>
            <a:r>
              <a:rPr lang="en-US" baseline="30000" dirty="0"/>
              <a:t>2</a:t>
            </a:r>
            <a:r>
              <a:rPr lang="en-US" dirty="0"/>
              <a:t> = 0.755</a:t>
            </a:r>
          </a:p>
          <a:p>
            <a:r>
              <a:rPr lang="en-US" i="1" dirty="0"/>
              <a:t>p </a:t>
            </a:r>
            <a:r>
              <a:rPr lang="en-US" dirty="0"/>
              <a:t>= 0.002</a:t>
            </a:r>
            <a:endParaRPr lang="en-US" i="1" dirty="0"/>
          </a:p>
        </p:txBody>
      </p:sp>
    </p:spTree>
    <p:extLst>
      <p:ext uri="{BB962C8B-B14F-4D97-AF65-F5344CB8AC3E}">
        <p14:creationId xmlns:p14="http://schemas.microsoft.com/office/powerpoint/2010/main" val="513764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E66A49-ACE5-4161-9CBC-377C26725F98}"/>
              </a:ext>
            </a:extLst>
          </p:cNvPr>
          <p:cNvPicPr>
            <a:picLocks noChangeAspect="1"/>
          </p:cNvPicPr>
          <p:nvPr/>
        </p:nvPicPr>
        <p:blipFill rotWithShape="1">
          <a:blip r:embed="rId3"/>
          <a:srcRect t="2796"/>
          <a:stretch/>
        </p:blipFill>
        <p:spPr>
          <a:xfrm>
            <a:off x="5811402" y="0"/>
            <a:ext cx="5904762" cy="5739662"/>
          </a:xfrm>
          <a:prstGeom prst="rect">
            <a:avLst/>
          </a:prstGeom>
        </p:spPr>
      </p:pic>
      <p:sp>
        <p:nvSpPr>
          <p:cNvPr id="6" name="TextBox 5">
            <a:extLst>
              <a:ext uri="{FF2B5EF4-FFF2-40B4-BE49-F238E27FC236}">
                <a16:creationId xmlns:a16="http://schemas.microsoft.com/office/drawing/2014/main" id="{AB541A30-FF5E-431D-8681-69AABCC4A360}"/>
              </a:ext>
            </a:extLst>
          </p:cNvPr>
          <p:cNvSpPr txBox="1"/>
          <p:nvPr/>
        </p:nvSpPr>
        <p:spPr>
          <a:xfrm rot="18368417">
            <a:off x="8310553" y="1374351"/>
            <a:ext cx="1247362"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Channel Shape</a:t>
            </a:r>
          </a:p>
        </p:txBody>
      </p:sp>
      <p:sp>
        <p:nvSpPr>
          <p:cNvPr id="7" name="TextBox 6">
            <a:extLst>
              <a:ext uri="{FF2B5EF4-FFF2-40B4-BE49-F238E27FC236}">
                <a16:creationId xmlns:a16="http://schemas.microsoft.com/office/drawing/2014/main" id="{DC693C76-F55A-4201-A6F3-45EFCE4FB82E}"/>
              </a:ext>
            </a:extLst>
          </p:cNvPr>
          <p:cNvSpPr txBox="1"/>
          <p:nvPr/>
        </p:nvSpPr>
        <p:spPr>
          <a:xfrm rot="2009027">
            <a:off x="6298509" y="1841112"/>
            <a:ext cx="1247362"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Precipitation</a:t>
            </a:r>
          </a:p>
        </p:txBody>
      </p:sp>
      <p:sp>
        <p:nvSpPr>
          <p:cNvPr id="8" name="TextBox 7">
            <a:extLst>
              <a:ext uri="{FF2B5EF4-FFF2-40B4-BE49-F238E27FC236}">
                <a16:creationId xmlns:a16="http://schemas.microsoft.com/office/drawing/2014/main" id="{80C19421-137D-4118-A24A-00CB9BFA3D5D}"/>
              </a:ext>
            </a:extLst>
          </p:cNvPr>
          <p:cNvSpPr txBox="1"/>
          <p:nvPr/>
        </p:nvSpPr>
        <p:spPr>
          <a:xfrm rot="1592405">
            <a:off x="8620319" y="2994372"/>
            <a:ext cx="1247362"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Conductivity</a:t>
            </a:r>
          </a:p>
        </p:txBody>
      </p:sp>
      <p:sp>
        <p:nvSpPr>
          <p:cNvPr id="9" name="TextBox 8">
            <a:extLst>
              <a:ext uri="{FF2B5EF4-FFF2-40B4-BE49-F238E27FC236}">
                <a16:creationId xmlns:a16="http://schemas.microsoft.com/office/drawing/2014/main" id="{D80C68C3-1F4C-49DB-B352-2E9CEB4DB57E}"/>
              </a:ext>
            </a:extLst>
          </p:cNvPr>
          <p:cNvSpPr txBox="1"/>
          <p:nvPr/>
        </p:nvSpPr>
        <p:spPr>
          <a:xfrm rot="4210174">
            <a:off x="7812674" y="3729873"/>
            <a:ext cx="124736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NH</a:t>
            </a:r>
            <a:r>
              <a:rPr lang="en-US" sz="1200" baseline="-25000" dirty="0">
                <a:latin typeface="Arial" panose="020B0604020202020204" pitchFamily="34" charset="0"/>
                <a:cs typeface="Arial" panose="020B0604020202020204" pitchFamily="34" charset="0"/>
              </a:rPr>
              <a:t>4</a:t>
            </a:r>
            <a:r>
              <a:rPr lang="en-US" sz="1200" baseline="30000"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6938548F-9B21-4D8D-80E2-ABC83D5FDD3C}"/>
              </a:ext>
            </a:extLst>
          </p:cNvPr>
          <p:cNvSpPr txBox="1"/>
          <p:nvPr/>
        </p:nvSpPr>
        <p:spPr>
          <a:xfrm rot="2106386">
            <a:off x="6739307" y="1635927"/>
            <a:ext cx="952581"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Flashiness</a:t>
            </a:r>
          </a:p>
        </p:txBody>
      </p:sp>
      <p:sp>
        <p:nvSpPr>
          <p:cNvPr id="11" name="Oval 10">
            <a:extLst>
              <a:ext uri="{FF2B5EF4-FFF2-40B4-BE49-F238E27FC236}">
                <a16:creationId xmlns:a16="http://schemas.microsoft.com/office/drawing/2014/main" id="{7F37D5CF-F482-4D63-A1FA-42B30C6C14D5}"/>
              </a:ext>
            </a:extLst>
          </p:cNvPr>
          <p:cNvSpPr/>
          <p:nvPr/>
        </p:nvSpPr>
        <p:spPr>
          <a:xfrm>
            <a:off x="7638571" y="4582115"/>
            <a:ext cx="190500" cy="182880"/>
          </a:xfrm>
          <a:prstGeom prst="ellipse">
            <a:avLst/>
          </a:prstGeom>
          <a:solidFill>
            <a:schemeClr val="bg2">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3CB0B602-E1C1-4A19-B02B-F8D15AD206A0}"/>
              </a:ext>
            </a:extLst>
          </p:cNvPr>
          <p:cNvSpPr/>
          <p:nvPr/>
        </p:nvSpPr>
        <p:spPr>
          <a:xfrm>
            <a:off x="7419283" y="4032411"/>
            <a:ext cx="190500" cy="182880"/>
          </a:xfrm>
          <a:prstGeom prst="ellipse">
            <a:avLst/>
          </a:prstGeom>
          <a:solidFill>
            <a:schemeClr val="bg2">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C343C95E-0BF7-45D9-9AF2-3E55A2DEA83C}"/>
              </a:ext>
            </a:extLst>
          </p:cNvPr>
          <p:cNvSpPr/>
          <p:nvPr/>
        </p:nvSpPr>
        <p:spPr>
          <a:xfrm>
            <a:off x="7286625" y="3956211"/>
            <a:ext cx="190500" cy="182880"/>
          </a:xfrm>
          <a:prstGeom prst="ellipse">
            <a:avLst/>
          </a:prstGeom>
          <a:solidFill>
            <a:schemeClr val="bg2">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62992553-7C45-41F0-A6EB-9769EF73953A}"/>
              </a:ext>
            </a:extLst>
          </p:cNvPr>
          <p:cNvSpPr/>
          <p:nvPr/>
        </p:nvSpPr>
        <p:spPr>
          <a:xfrm>
            <a:off x="7850981" y="3287080"/>
            <a:ext cx="190500" cy="182880"/>
          </a:xfrm>
          <a:prstGeom prst="ellipse">
            <a:avLst/>
          </a:prstGeom>
          <a:solidFill>
            <a:schemeClr val="bg2">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DF04E40-B650-45EC-98D5-70C8B8A5F6B9}"/>
              </a:ext>
            </a:extLst>
          </p:cNvPr>
          <p:cNvSpPr/>
          <p:nvPr/>
        </p:nvSpPr>
        <p:spPr>
          <a:xfrm>
            <a:off x="8986838" y="2556036"/>
            <a:ext cx="190500" cy="182880"/>
          </a:xfrm>
          <a:prstGeom prst="ellipse">
            <a:avLst/>
          </a:prstGeom>
          <a:solidFill>
            <a:schemeClr val="bg2">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BC21C547-B412-4CD9-A197-EA964FC14EF7}"/>
              </a:ext>
            </a:extLst>
          </p:cNvPr>
          <p:cNvSpPr/>
          <p:nvPr/>
        </p:nvSpPr>
        <p:spPr>
          <a:xfrm>
            <a:off x="7477125" y="1329645"/>
            <a:ext cx="190500" cy="182880"/>
          </a:xfrm>
          <a:prstGeom prst="ellipse">
            <a:avLst/>
          </a:prstGeom>
          <a:solidFill>
            <a:schemeClr val="bg2">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F8FA2C1C-E7CC-45E2-BC27-15840052C6BE}"/>
              </a:ext>
            </a:extLst>
          </p:cNvPr>
          <p:cNvSpPr/>
          <p:nvPr/>
        </p:nvSpPr>
        <p:spPr>
          <a:xfrm>
            <a:off x="6694242" y="1342776"/>
            <a:ext cx="190500" cy="182880"/>
          </a:xfrm>
          <a:prstGeom prst="ellipse">
            <a:avLst/>
          </a:prstGeom>
          <a:solidFill>
            <a:schemeClr val="bg2">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A533ACAE-29EE-4BEA-9AFE-22EBB7A3EE88}"/>
              </a:ext>
            </a:extLst>
          </p:cNvPr>
          <p:cNvSpPr/>
          <p:nvPr/>
        </p:nvSpPr>
        <p:spPr>
          <a:xfrm>
            <a:off x="6801262" y="991359"/>
            <a:ext cx="190500" cy="182880"/>
          </a:xfrm>
          <a:prstGeom prst="ellipse">
            <a:avLst/>
          </a:prstGeom>
          <a:solidFill>
            <a:schemeClr val="bg2">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E37C409E-7251-4A9F-B153-727BB85ADEBD}"/>
              </a:ext>
            </a:extLst>
          </p:cNvPr>
          <p:cNvSpPr/>
          <p:nvPr/>
        </p:nvSpPr>
        <p:spPr>
          <a:xfrm>
            <a:off x="9982994" y="352846"/>
            <a:ext cx="190500" cy="182880"/>
          </a:xfrm>
          <a:prstGeom prst="ellipse">
            <a:avLst/>
          </a:prstGeom>
          <a:solidFill>
            <a:schemeClr val="bg2">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20DBAB67-9BB9-488A-801F-BCE73FBA4CEA}"/>
              </a:ext>
            </a:extLst>
          </p:cNvPr>
          <p:cNvSpPr/>
          <p:nvPr/>
        </p:nvSpPr>
        <p:spPr>
          <a:xfrm>
            <a:off x="11290300" y="3511550"/>
            <a:ext cx="190500" cy="182880"/>
          </a:xfrm>
          <a:prstGeom prst="ellipse">
            <a:avLst/>
          </a:prstGeom>
          <a:solidFill>
            <a:schemeClr val="bg2">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8" name="Straight Arrow Connector 47">
            <a:extLst>
              <a:ext uri="{FF2B5EF4-FFF2-40B4-BE49-F238E27FC236}">
                <a16:creationId xmlns:a16="http://schemas.microsoft.com/office/drawing/2014/main" id="{0A6BDAC7-8D9F-4FEC-BDA2-D5656A08B012}"/>
              </a:ext>
            </a:extLst>
          </p:cNvPr>
          <p:cNvCxnSpPr>
            <a:cxnSpLocks/>
          </p:cNvCxnSpPr>
          <p:nvPr/>
        </p:nvCxnSpPr>
        <p:spPr>
          <a:xfrm flipH="1" flipV="1">
            <a:off x="6744517" y="1682652"/>
            <a:ext cx="1502612" cy="992566"/>
          </a:xfrm>
          <a:prstGeom prst="straightConnector1">
            <a:avLst/>
          </a:prstGeom>
          <a:ln w="28575">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49" name="Straight Arrow Connector 48">
            <a:extLst>
              <a:ext uri="{FF2B5EF4-FFF2-40B4-BE49-F238E27FC236}">
                <a16:creationId xmlns:a16="http://schemas.microsoft.com/office/drawing/2014/main" id="{0D6CD0C7-6CDA-458A-8A98-E3D825B9D590}"/>
              </a:ext>
            </a:extLst>
          </p:cNvPr>
          <p:cNvCxnSpPr>
            <a:cxnSpLocks/>
          </p:cNvCxnSpPr>
          <p:nvPr/>
        </p:nvCxnSpPr>
        <p:spPr>
          <a:xfrm>
            <a:off x="8247131" y="2675218"/>
            <a:ext cx="514307" cy="1826834"/>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50" name="Straight Arrow Connector 49">
            <a:extLst>
              <a:ext uri="{FF2B5EF4-FFF2-40B4-BE49-F238E27FC236}">
                <a16:creationId xmlns:a16="http://schemas.microsoft.com/office/drawing/2014/main" id="{2F260E44-8B3E-4940-9B0B-0A0671E4FB12}"/>
              </a:ext>
            </a:extLst>
          </p:cNvPr>
          <p:cNvCxnSpPr>
            <a:cxnSpLocks/>
          </p:cNvCxnSpPr>
          <p:nvPr/>
        </p:nvCxnSpPr>
        <p:spPr>
          <a:xfrm>
            <a:off x="8247129" y="2675218"/>
            <a:ext cx="638132" cy="1793496"/>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51" name="Straight Arrow Connector 50">
            <a:extLst>
              <a:ext uri="{FF2B5EF4-FFF2-40B4-BE49-F238E27FC236}">
                <a16:creationId xmlns:a16="http://schemas.microsoft.com/office/drawing/2014/main" id="{54714A09-EB6B-4EEE-8958-AC7E72B6A367}"/>
              </a:ext>
            </a:extLst>
          </p:cNvPr>
          <p:cNvCxnSpPr>
            <a:cxnSpLocks/>
          </p:cNvCxnSpPr>
          <p:nvPr/>
        </p:nvCxnSpPr>
        <p:spPr>
          <a:xfrm>
            <a:off x="8247129" y="2675218"/>
            <a:ext cx="1588250" cy="898146"/>
          </a:xfrm>
          <a:prstGeom prst="straightConnector1">
            <a:avLst/>
          </a:prstGeom>
          <a:ln w="28575">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52" name="Straight Arrow Connector 51">
            <a:extLst>
              <a:ext uri="{FF2B5EF4-FFF2-40B4-BE49-F238E27FC236}">
                <a16:creationId xmlns:a16="http://schemas.microsoft.com/office/drawing/2014/main" id="{BF3E37BB-FAC0-4269-B57C-85CE735E3CEB}"/>
              </a:ext>
            </a:extLst>
          </p:cNvPr>
          <p:cNvCxnSpPr>
            <a:cxnSpLocks/>
          </p:cNvCxnSpPr>
          <p:nvPr/>
        </p:nvCxnSpPr>
        <p:spPr>
          <a:xfrm flipH="1" flipV="1">
            <a:off x="6884743" y="1682654"/>
            <a:ext cx="1373628" cy="993845"/>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56" name="Straight Arrow Connector 55">
            <a:extLst>
              <a:ext uri="{FF2B5EF4-FFF2-40B4-BE49-F238E27FC236}">
                <a16:creationId xmlns:a16="http://schemas.microsoft.com/office/drawing/2014/main" id="{232291E4-4CA5-4383-9ED8-41C3265EA342}"/>
              </a:ext>
            </a:extLst>
          </p:cNvPr>
          <p:cNvCxnSpPr>
            <a:cxnSpLocks/>
          </p:cNvCxnSpPr>
          <p:nvPr/>
        </p:nvCxnSpPr>
        <p:spPr>
          <a:xfrm flipV="1">
            <a:off x="8258373" y="1174239"/>
            <a:ext cx="1095591" cy="150098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64" name="TextBox 63">
            <a:extLst>
              <a:ext uri="{FF2B5EF4-FFF2-40B4-BE49-F238E27FC236}">
                <a16:creationId xmlns:a16="http://schemas.microsoft.com/office/drawing/2014/main" id="{FADE6C88-D266-4269-A424-32E28E3AE611}"/>
              </a:ext>
            </a:extLst>
          </p:cNvPr>
          <p:cNvSpPr txBox="1"/>
          <p:nvPr/>
        </p:nvSpPr>
        <p:spPr>
          <a:xfrm>
            <a:off x="10311774" y="3986453"/>
            <a:ext cx="1374444" cy="261610"/>
          </a:xfrm>
          <a:prstGeom prst="rect">
            <a:avLst/>
          </a:prstGeom>
          <a:noFill/>
        </p:spPr>
        <p:txBody>
          <a:bodyPr wrap="square" rtlCol="0">
            <a:spAutoFit/>
          </a:bodyPr>
          <a:lstStyle/>
          <a:p>
            <a:r>
              <a:rPr lang="en-US" sz="1100" i="1" dirty="0">
                <a:solidFill>
                  <a:schemeClr val="bg2">
                    <a:lumMod val="50000"/>
                  </a:schemeClr>
                </a:solidFill>
                <a:latin typeface="Arial" panose="020B0604020202020204" pitchFamily="34" charset="0"/>
                <a:cs typeface="Arial" panose="020B0604020202020204" pitchFamily="34" charset="0"/>
              </a:rPr>
              <a:t>Bythinia</a:t>
            </a:r>
          </a:p>
        </p:txBody>
      </p:sp>
      <p:sp>
        <p:nvSpPr>
          <p:cNvPr id="66" name="TextBox 65">
            <a:extLst>
              <a:ext uri="{FF2B5EF4-FFF2-40B4-BE49-F238E27FC236}">
                <a16:creationId xmlns:a16="http://schemas.microsoft.com/office/drawing/2014/main" id="{F1DC6B7C-3AC3-4197-9474-261DD9A27855}"/>
              </a:ext>
            </a:extLst>
          </p:cNvPr>
          <p:cNvSpPr txBox="1"/>
          <p:nvPr/>
        </p:nvSpPr>
        <p:spPr>
          <a:xfrm>
            <a:off x="10716568" y="2984748"/>
            <a:ext cx="2063087" cy="261610"/>
          </a:xfrm>
          <a:prstGeom prst="rect">
            <a:avLst/>
          </a:prstGeom>
          <a:noFill/>
        </p:spPr>
        <p:txBody>
          <a:bodyPr wrap="square" rtlCol="0">
            <a:spAutoFit/>
          </a:bodyPr>
          <a:lstStyle/>
          <a:p>
            <a:r>
              <a:rPr lang="en-US" sz="1100" i="1" dirty="0">
                <a:solidFill>
                  <a:schemeClr val="bg2">
                    <a:lumMod val="50000"/>
                  </a:schemeClr>
                </a:solidFill>
                <a:latin typeface="Arial" panose="020B0604020202020204" pitchFamily="34" charset="0"/>
                <a:cs typeface="Arial" panose="020B0604020202020204" pitchFamily="34" charset="0"/>
              </a:rPr>
              <a:t>Melanoides</a:t>
            </a:r>
          </a:p>
        </p:txBody>
      </p:sp>
      <p:sp>
        <p:nvSpPr>
          <p:cNvPr id="67" name="TextBox 66">
            <a:extLst>
              <a:ext uri="{FF2B5EF4-FFF2-40B4-BE49-F238E27FC236}">
                <a16:creationId xmlns:a16="http://schemas.microsoft.com/office/drawing/2014/main" id="{1A78DBF7-6F75-4DA1-95FD-16C8CB838C73}"/>
              </a:ext>
            </a:extLst>
          </p:cNvPr>
          <p:cNvSpPr txBox="1"/>
          <p:nvPr/>
        </p:nvSpPr>
        <p:spPr>
          <a:xfrm>
            <a:off x="9829798" y="4415657"/>
            <a:ext cx="766557" cy="261610"/>
          </a:xfrm>
          <a:prstGeom prst="rect">
            <a:avLst/>
          </a:prstGeom>
          <a:noFill/>
        </p:spPr>
        <p:txBody>
          <a:bodyPr wrap="none" rtlCol="0">
            <a:spAutoFit/>
          </a:bodyPr>
          <a:lstStyle/>
          <a:p>
            <a:r>
              <a:rPr lang="en-US" sz="1100" i="1" dirty="0">
                <a:solidFill>
                  <a:schemeClr val="bg2">
                    <a:lumMod val="50000"/>
                  </a:schemeClr>
                </a:solidFill>
                <a:latin typeface="Arial" panose="020B0604020202020204" pitchFamily="34" charset="0"/>
                <a:cs typeface="Arial" panose="020B0604020202020204" pitchFamily="34" charset="0"/>
              </a:rPr>
              <a:t>Amnicola</a:t>
            </a:r>
          </a:p>
        </p:txBody>
      </p:sp>
      <p:sp>
        <p:nvSpPr>
          <p:cNvPr id="80" name="TextBox 79">
            <a:extLst>
              <a:ext uri="{FF2B5EF4-FFF2-40B4-BE49-F238E27FC236}">
                <a16:creationId xmlns:a16="http://schemas.microsoft.com/office/drawing/2014/main" id="{964A7232-F009-478C-8703-AB4A23F465DD}"/>
              </a:ext>
            </a:extLst>
          </p:cNvPr>
          <p:cNvSpPr txBox="1"/>
          <p:nvPr/>
        </p:nvSpPr>
        <p:spPr>
          <a:xfrm>
            <a:off x="6488614" y="3577583"/>
            <a:ext cx="1082348" cy="230832"/>
          </a:xfrm>
          <a:prstGeom prst="rect">
            <a:avLst/>
          </a:prstGeom>
          <a:noFill/>
        </p:spPr>
        <p:txBody>
          <a:bodyPr wrap="none" rtlCol="0">
            <a:spAutoFit/>
          </a:bodyPr>
          <a:lstStyle/>
          <a:p>
            <a:r>
              <a:rPr lang="en-US" sz="900" i="1" dirty="0">
                <a:solidFill>
                  <a:schemeClr val="bg2">
                    <a:lumMod val="50000"/>
                  </a:schemeClr>
                </a:solidFill>
                <a:latin typeface="Arial" panose="020B0604020202020204" pitchFamily="34" charset="0"/>
                <a:cs typeface="Arial" panose="020B0604020202020204" pitchFamily="34" charset="0"/>
              </a:rPr>
              <a:t>Cheumatopsyche</a:t>
            </a:r>
            <a:endParaRPr lang="en-US" sz="800" i="1" dirty="0">
              <a:solidFill>
                <a:schemeClr val="bg2">
                  <a:lumMod val="50000"/>
                </a:schemeClr>
              </a:solidFill>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A2DA079E-CCE6-4D42-B28A-5B2B994D69A7}"/>
              </a:ext>
            </a:extLst>
          </p:cNvPr>
          <p:cNvSpPr txBox="1"/>
          <p:nvPr/>
        </p:nvSpPr>
        <p:spPr>
          <a:xfrm>
            <a:off x="7600960" y="3826160"/>
            <a:ext cx="691215" cy="230832"/>
          </a:xfrm>
          <a:prstGeom prst="rect">
            <a:avLst/>
          </a:prstGeom>
          <a:noFill/>
        </p:spPr>
        <p:txBody>
          <a:bodyPr wrap="none" rtlCol="0">
            <a:spAutoFit/>
          </a:bodyPr>
          <a:lstStyle/>
          <a:p>
            <a:r>
              <a:rPr lang="en-US" sz="900" i="1" dirty="0">
                <a:solidFill>
                  <a:schemeClr val="bg2">
                    <a:lumMod val="50000"/>
                  </a:schemeClr>
                </a:solidFill>
                <a:latin typeface="Arial" panose="020B0604020202020204" pitchFamily="34" charset="0"/>
                <a:cs typeface="Arial" panose="020B0604020202020204" pitchFamily="34" charset="0"/>
              </a:rPr>
              <a:t>Stenelmis</a:t>
            </a:r>
          </a:p>
        </p:txBody>
      </p:sp>
      <p:sp>
        <p:nvSpPr>
          <p:cNvPr id="82" name="TextBox 81">
            <a:extLst>
              <a:ext uri="{FF2B5EF4-FFF2-40B4-BE49-F238E27FC236}">
                <a16:creationId xmlns:a16="http://schemas.microsoft.com/office/drawing/2014/main" id="{6A61EF1C-CB9A-46DA-900A-65E9DEF6E4A2}"/>
              </a:ext>
            </a:extLst>
          </p:cNvPr>
          <p:cNvSpPr txBox="1"/>
          <p:nvPr/>
        </p:nvSpPr>
        <p:spPr>
          <a:xfrm>
            <a:off x="6514006" y="2484935"/>
            <a:ext cx="922047" cy="230832"/>
          </a:xfrm>
          <a:prstGeom prst="rect">
            <a:avLst/>
          </a:prstGeom>
          <a:noFill/>
        </p:spPr>
        <p:txBody>
          <a:bodyPr wrap="none" rtlCol="0">
            <a:spAutoFit/>
          </a:bodyPr>
          <a:lstStyle/>
          <a:p>
            <a:r>
              <a:rPr lang="en-US" sz="900" i="1" dirty="0">
                <a:solidFill>
                  <a:schemeClr val="bg2">
                    <a:lumMod val="50000"/>
                  </a:schemeClr>
                </a:solidFill>
                <a:latin typeface="Arial" panose="020B0604020202020204" pitchFamily="34" charset="0"/>
                <a:cs typeface="Arial" panose="020B0604020202020204" pitchFamily="34" charset="0"/>
              </a:rPr>
              <a:t>Palaemonetes</a:t>
            </a:r>
            <a:endParaRPr lang="en-US" sz="800" i="1" dirty="0">
              <a:solidFill>
                <a:schemeClr val="bg2">
                  <a:lumMod val="50000"/>
                </a:schemeClr>
              </a:solidFill>
              <a:latin typeface="Arial" panose="020B0604020202020204" pitchFamily="34" charset="0"/>
              <a:cs typeface="Arial" panose="020B0604020202020204" pitchFamily="34" charset="0"/>
            </a:endParaRPr>
          </a:p>
        </p:txBody>
      </p:sp>
      <p:sp>
        <p:nvSpPr>
          <p:cNvPr id="83" name="TextBox 82">
            <a:extLst>
              <a:ext uri="{FF2B5EF4-FFF2-40B4-BE49-F238E27FC236}">
                <a16:creationId xmlns:a16="http://schemas.microsoft.com/office/drawing/2014/main" id="{50DFFC25-8B31-4C11-AB1F-0B6A83F29CC9}"/>
              </a:ext>
            </a:extLst>
          </p:cNvPr>
          <p:cNvSpPr txBox="1"/>
          <p:nvPr/>
        </p:nvSpPr>
        <p:spPr>
          <a:xfrm>
            <a:off x="6828750" y="457452"/>
            <a:ext cx="655453" cy="261610"/>
          </a:xfrm>
          <a:prstGeom prst="rect">
            <a:avLst/>
          </a:prstGeom>
          <a:noFill/>
        </p:spPr>
        <p:txBody>
          <a:bodyPr wrap="square" rtlCol="0">
            <a:spAutoFit/>
          </a:bodyPr>
          <a:lstStyle/>
          <a:p>
            <a:r>
              <a:rPr lang="en-US" sz="1100" i="1" dirty="0">
                <a:solidFill>
                  <a:schemeClr val="bg2">
                    <a:lumMod val="50000"/>
                  </a:schemeClr>
                </a:solidFill>
                <a:latin typeface="Arial" panose="020B0604020202020204" pitchFamily="34" charset="0"/>
                <a:cs typeface="Arial" panose="020B0604020202020204" pitchFamily="34" charset="0"/>
              </a:rPr>
              <a:t>Caenis</a:t>
            </a:r>
          </a:p>
        </p:txBody>
      </p:sp>
      <p:sp>
        <p:nvSpPr>
          <p:cNvPr id="84" name="TextBox 83">
            <a:extLst>
              <a:ext uri="{FF2B5EF4-FFF2-40B4-BE49-F238E27FC236}">
                <a16:creationId xmlns:a16="http://schemas.microsoft.com/office/drawing/2014/main" id="{67CD492F-FD89-4751-A00C-BAB5A2F021B4}"/>
              </a:ext>
            </a:extLst>
          </p:cNvPr>
          <p:cNvSpPr txBox="1"/>
          <p:nvPr/>
        </p:nvSpPr>
        <p:spPr>
          <a:xfrm>
            <a:off x="8755915" y="280677"/>
            <a:ext cx="976169" cy="261610"/>
          </a:xfrm>
          <a:prstGeom prst="rect">
            <a:avLst/>
          </a:prstGeom>
          <a:noFill/>
        </p:spPr>
        <p:txBody>
          <a:bodyPr wrap="square" rtlCol="0">
            <a:spAutoFit/>
          </a:bodyPr>
          <a:lstStyle/>
          <a:p>
            <a:r>
              <a:rPr lang="en-US" sz="1100" i="1" dirty="0">
                <a:solidFill>
                  <a:schemeClr val="bg2">
                    <a:lumMod val="50000"/>
                  </a:schemeClr>
                </a:solidFill>
                <a:latin typeface="Arial" panose="020B0604020202020204" pitchFamily="34" charset="0"/>
                <a:cs typeface="Arial" panose="020B0604020202020204" pitchFamily="34" charset="0"/>
              </a:rPr>
              <a:t>Peltodytes</a:t>
            </a:r>
          </a:p>
        </p:txBody>
      </p:sp>
      <p:sp>
        <p:nvSpPr>
          <p:cNvPr id="85" name="TextBox 84">
            <a:extLst>
              <a:ext uri="{FF2B5EF4-FFF2-40B4-BE49-F238E27FC236}">
                <a16:creationId xmlns:a16="http://schemas.microsoft.com/office/drawing/2014/main" id="{7305D2EB-E219-4B69-AA05-06DA5D140BBD}"/>
              </a:ext>
            </a:extLst>
          </p:cNvPr>
          <p:cNvSpPr txBox="1"/>
          <p:nvPr/>
        </p:nvSpPr>
        <p:spPr>
          <a:xfrm>
            <a:off x="7879285" y="219227"/>
            <a:ext cx="867038" cy="261610"/>
          </a:xfrm>
          <a:prstGeom prst="rect">
            <a:avLst/>
          </a:prstGeom>
          <a:noFill/>
        </p:spPr>
        <p:txBody>
          <a:bodyPr wrap="square" rtlCol="0">
            <a:spAutoFit/>
          </a:bodyPr>
          <a:lstStyle/>
          <a:p>
            <a:r>
              <a:rPr lang="en-US" sz="1100" i="1" dirty="0">
                <a:solidFill>
                  <a:schemeClr val="bg2">
                    <a:lumMod val="50000"/>
                  </a:schemeClr>
                </a:solidFill>
                <a:latin typeface="Arial" panose="020B0604020202020204" pitchFamily="34" charset="0"/>
                <a:cs typeface="Arial" panose="020B0604020202020204" pitchFamily="34" charset="0"/>
              </a:rPr>
              <a:t>Hydraena</a:t>
            </a:r>
          </a:p>
        </p:txBody>
      </p:sp>
      <p:sp>
        <p:nvSpPr>
          <p:cNvPr id="87" name="TextBox 86">
            <a:extLst>
              <a:ext uri="{FF2B5EF4-FFF2-40B4-BE49-F238E27FC236}">
                <a16:creationId xmlns:a16="http://schemas.microsoft.com/office/drawing/2014/main" id="{68688CCF-C37D-4A18-BEB4-2CF57C41973F}"/>
              </a:ext>
            </a:extLst>
          </p:cNvPr>
          <p:cNvSpPr txBox="1"/>
          <p:nvPr/>
        </p:nvSpPr>
        <p:spPr>
          <a:xfrm>
            <a:off x="10686149" y="2027768"/>
            <a:ext cx="726481" cy="261610"/>
          </a:xfrm>
          <a:prstGeom prst="rect">
            <a:avLst/>
          </a:prstGeom>
          <a:noFill/>
        </p:spPr>
        <p:txBody>
          <a:bodyPr wrap="none" rtlCol="0">
            <a:spAutoFit/>
          </a:bodyPr>
          <a:lstStyle/>
          <a:p>
            <a:r>
              <a:rPr lang="en-US" sz="1100" i="1" dirty="0">
                <a:solidFill>
                  <a:schemeClr val="bg2">
                    <a:lumMod val="50000"/>
                  </a:schemeClr>
                </a:solidFill>
                <a:latin typeface="Arial" panose="020B0604020202020204" pitchFamily="34" charset="0"/>
                <a:cs typeface="Arial" panose="020B0604020202020204" pitchFamily="34" charset="0"/>
              </a:rPr>
              <a:t>Fossaria</a:t>
            </a:r>
          </a:p>
        </p:txBody>
      </p:sp>
      <p:sp>
        <p:nvSpPr>
          <p:cNvPr id="89" name="TextBox 88">
            <a:extLst>
              <a:ext uri="{FF2B5EF4-FFF2-40B4-BE49-F238E27FC236}">
                <a16:creationId xmlns:a16="http://schemas.microsoft.com/office/drawing/2014/main" id="{2894003D-BEED-4AAA-9FB9-A2C6E963BF2E}"/>
              </a:ext>
            </a:extLst>
          </p:cNvPr>
          <p:cNvSpPr txBox="1"/>
          <p:nvPr/>
        </p:nvSpPr>
        <p:spPr>
          <a:xfrm>
            <a:off x="10401183" y="1211971"/>
            <a:ext cx="1010213" cy="261610"/>
          </a:xfrm>
          <a:prstGeom prst="rect">
            <a:avLst/>
          </a:prstGeom>
          <a:noFill/>
        </p:spPr>
        <p:txBody>
          <a:bodyPr wrap="none" rtlCol="0">
            <a:spAutoFit/>
          </a:bodyPr>
          <a:lstStyle/>
          <a:p>
            <a:r>
              <a:rPr lang="en-US" sz="1100" i="1" dirty="0">
                <a:solidFill>
                  <a:schemeClr val="bg2">
                    <a:lumMod val="50000"/>
                  </a:schemeClr>
                </a:solidFill>
                <a:latin typeface="Arial" panose="020B0604020202020204" pitchFamily="34" charset="0"/>
                <a:cs typeface="Arial" panose="020B0604020202020204" pitchFamily="34" charset="0"/>
              </a:rPr>
              <a:t>Biomphalaria</a:t>
            </a:r>
          </a:p>
        </p:txBody>
      </p:sp>
      <p:cxnSp>
        <p:nvCxnSpPr>
          <p:cNvPr id="90" name="Straight Connector 89">
            <a:extLst>
              <a:ext uri="{FF2B5EF4-FFF2-40B4-BE49-F238E27FC236}">
                <a16:creationId xmlns:a16="http://schemas.microsoft.com/office/drawing/2014/main" id="{37CD93BA-7598-48D8-A467-17CDDF68DEC3}"/>
              </a:ext>
            </a:extLst>
          </p:cNvPr>
          <p:cNvCxnSpPr>
            <a:cxnSpLocks/>
          </p:cNvCxnSpPr>
          <p:nvPr/>
        </p:nvCxnSpPr>
        <p:spPr>
          <a:xfrm flipV="1">
            <a:off x="6767049" y="3003656"/>
            <a:ext cx="179581" cy="34924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16728D3-235D-4834-A031-465C1E7F5E31}"/>
              </a:ext>
            </a:extLst>
          </p:cNvPr>
          <p:cNvCxnSpPr>
            <a:cxnSpLocks/>
          </p:cNvCxnSpPr>
          <p:nvPr/>
        </p:nvCxnSpPr>
        <p:spPr>
          <a:xfrm>
            <a:off x="7557531" y="3420451"/>
            <a:ext cx="141745" cy="2098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9E90D6B-5ED9-4C3F-85C7-33446D8C41AD}"/>
              </a:ext>
            </a:extLst>
          </p:cNvPr>
          <p:cNvCxnSpPr>
            <a:cxnSpLocks/>
          </p:cNvCxnSpPr>
          <p:nvPr/>
        </p:nvCxnSpPr>
        <p:spPr>
          <a:xfrm flipH="1" flipV="1">
            <a:off x="8638215" y="3641630"/>
            <a:ext cx="809105" cy="79225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CF61F4BC-7CCA-41F8-909F-3C2AC03B59CA}"/>
              </a:ext>
            </a:extLst>
          </p:cNvPr>
          <p:cNvSpPr txBox="1"/>
          <p:nvPr/>
        </p:nvSpPr>
        <p:spPr>
          <a:xfrm rot="4120596">
            <a:off x="8007032" y="3535293"/>
            <a:ext cx="1477440"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Low Flow Pulse %</a:t>
            </a:r>
          </a:p>
        </p:txBody>
      </p:sp>
      <p:cxnSp>
        <p:nvCxnSpPr>
          <p:cNvPr id="100" name="Straight Connector 99">
            <a:extLst>
              <a:ext uri="{FF2B5EF4-FFF2-40B4-BE49-F238E27FC236}">
                <a16:creationId xmlns:a16="http://schemas.microsoft.com/office/drawing/2014/main" id="{0A9DA926-36A1-4849-B4A1-BA7ED869C6E5}"/>
              </a:ext>
            </a:extLst>
          </p:cNvPr>
          <p:cNvCxnSpPr>
            <a:cxnSpLocks/>
          </p:cNvCxnSpPr>
          <p:nvPr/>
        </p:nvCxnSpPr>
        <p:spPr>
          <a:xfrm flipH="1">
            <a:off x="9704117" y="3068294"/>
            <a:ext cx="652691" cy="21817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4864448-FEAA-49BD-9465-BE1BBAC97BB6}"/>
              </a:ext>
            </a:extLst>
          </p:cNvPr>
          <p:cNvCxnSpPr>
            <a:cxnSpLocks/>
          </p:cNvCxnSpPr>
          <p:nvPr/>
        </p:nvCxnSpPr>
        <p:spPr>
          <a:xfrm flipH="1" flipV="1">
            <a:off x="8845737" y="3246358"/>
            <a:ext cx="1129368" cy="79449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42B21964-2B51-437F-B286-EB086B5B394F}"/>
              </a:ext>
            </a:extLst>
          </p:cNvPr>
          <p:cNvCxnSpPr>
            <a:cxnSpLocks/>
          </p:cNvCxnSpPr>
          <p:nvPr/>
        </p:nvCxnSpPr>
        <p:spPr>
          <a:xfrm flipH="1">
            <a:off x="9405739" y="1447744"/>
            <a:ext cx="610528" cy="102468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7DAD81A-1B63-4BFA-89B0-D4A62E39C818}"/>
              </a:ext>
            </a:extLst>
          </p:cNvPr>
          <p:cNvCxnSpPr>
            <a:cxnSpLocks/>
          </p:cNvCxnSpPr>
          <p:nvPr/>
        </p:nvCxnSpPr>
        <p:spPr>
          <a:xfrm flipH="1">
            <a:off x="9227877" y="2211581"/>
            <a:ext cx="1197755" cy="74772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2B90C717-ADCD-4306-B489-A799B37055DC}"/>
              </a:ext>
            </a:extLst>
          </p:cNvPr>
          <p:cNvCxnSpPr>
            <a:cxnSpLocks/>
          </p:cNvCxnSpPr>
          <p:nvPr/>
        </p:nvCxnSpPr>
        <p:spPr>
          <a:xfrm flipH="1">
            <a:off x="8602730" y="746927"/>
            <a:ext cx="382915" cy="97833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5521ACC0-07B6-44FE-8D05-0859DED0C340}"/>
              </a:ext>
            </a:extLst>
          </p:cNvPr>
          <p:cNvCxnSpPr>
            <a:cxnSpLocks/>
          </p:cNvCxnSpPr>
          <p:nvPr/>
        </p:nvCxnSpPr>
        <p:spPr>
          <a:xfrm>
            <a:off x="8184676" y="779349"/>
            <a:ext cx="268523" cy="121913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D7CD8EA-88A5-49AD-8C30-3F27CB873BA1}"/>
              </a:ext>
            </a:extLst>
          </p:cNvPr>
          <p:cNvCxnSpPr>
            <a:cxnSpLocks/>
          </p:cNvCxnSpPr>
          <p:nvPr/>
        </p:nvCxnSpPr>
        <p:spPr>
          <a:xfrm>
            <a:off x="7528423" y="983999"/>
            <a:ext cx="552719" cy="66484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F22E67A0-D613-49B4-A89F-505B7D9064ED}"/>
              </a:ext>
            </a:extLst>
          </p:cNvPr>
          <p:cNvCxnSpPr>
            <a:cxnSpLocks/>
          </p:cNvCxnSpPr>
          <p:nvPr/>
        </p:nvCxnSpPr>
        <p:spPr>
          <a:xfrm>
            <a:off x="6923277" y="2404493"/>
            <a:ext cx="479586" cy="10354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61" name="Picture 60" descr="A picture containing invertebrate, animal, mollusk&#10;&#10;Description automatically generated">
            <a:extLst>
              <a:ext uri="{FF2B5EF4-FFF2-40B4-BE49-F238E27FC236}">
                <a16:creationId xmlns:a16="http://schemas.microsoft.com/office/drawing/2014/main" id="{A75CCAE6-AE51-427B-893D-F9E1C49D172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190" b="91816" l="5689" r="89671">
                        <a14:foregroundMark x1="9731" y1="35928" x2="5689" y2="56687"/>
                        <a14:foregroundMark x1="5689" y1="56687" x2="12425" y2="65269"/>
                        <a14:foregroundMark x1="12425" y1="65269" x2="16617" y2="67066"/>
                        <a14:foregroundMark x1="30988" y1="5389" x2="26347" y2="10579"/>
                        <a14:foregroundMark x1="33383" y1="5788" x2="25898" y2="10978"/>
                        <a14:foregroundMark x1="25898" y1="10978" x2="26048" y2="16766"/>
                        <a14:foregroundMark x1="36527" y1="91816" x2="54042" y2="86028"/>
                        <a14:foregroundMark x1="54042" y1="86028" x2="56737" y2="79042"/>
                      </a14:backgroundRemoval>
                    </a14:imgEffect>
                  </a14:imgLayer>
                </a14:imgProps>
              </a:ext>
              <a:ext uri="{28A0092B-C50C-407E-A947-70E740481C1C}">
                <a14:useLocalDpi xmlns:a14="http://schemas.microsoft.com/office/drawing/2010/main" val="0"/>
              </a:ext>
            </a:extLst>
          </a:blip>
          <a:stretch>
            <a:fillRect/>
          </a:stretch>
        </p:blipFill>
        <p:spPr>
          <a:xfrm rot="19878170">
            <a:off x="9245169" y="4145865"/>
            <a:ext cx="768037" cy="576028"/>
          </a:xfrm>
          <a:prstGeom prst="rect">
            <a:avLst/>
          </a:prstGeom>
        </p:spPr>
      </p:pic>
      <p:pic>
        <p:nvPicPr>
          <p:cNvPr id="63" name="Picture 62" descr="A picture containing animal, invertebrate, mollusk, sitting&#10;&#10;Description automatically generated">
            <a:extLst>
              <a:ext uri="{FF2B5EF4-FFF2-40B4-BE49-F238E27FC236}">
                <a16:creationId xmlns:a16="http://schemas.microsoft.com/office/drawing/2014/main" id="{87C9A05E-2186-4B58-AB09-A5BEDD48D5D8}"/>
              </a:ext>
            </a:extLst>
          </p:cNvPr>
          <p:cNvPicPr>
            <a:picLocks noChangeAspect="1"/>
          </p:cNvPicPr>
          <p:nvPr/>
        </p:nvPicPr>
        <p:blipFill>
          <a:blip r:embed="rId6">
            <a:clrChange>
              <a:clrFrom>
                <a:srgbClr val="010101"/>
              </a:clrFrom>
              <a:clrTo>
                <a:srgbClr val="010101">
                  <a:alpha val="0"/>
                </a:srgbClr>
              </a:clrTo>
            </a:clrChange>
            <a:extLst>
              <a:ext uri="{BEBA8EAE-BF5A-486C-A8C5-ECC9F3942E4B}">
                <a14:imgProps xmlns:a14="http://schemas.microsoft.com/office/drawing/2010/main">
                  <a14:imgLayer r:embed="rId7">
                    <a14:imgEffect>
                      <a14:backgroundRemoval t="7231" b="93385" l="10000" r="90000">
                        <a14:foregroundMark x1="46154" y1="14462" x2="51846" y2="15538"/>
                        <a14:foregroundMark x1="46154" y1="9077" x2="51846" y2="13692"/>
                        <a14:foregroundMark x1="51846" y1="9077" x2="51846" y2="7231"/>
                        <a14:foregroundMark x1="55538" y1="90462" x2="75231" y2="91385"/>
                        <a14:foregroundMark x1="75231" y1="91385" x2="76000" y2="88308"/>
                        <a14:foregroundMark x1="73846" y1="85846" x2="76000" y2="93077"/>
                        <a14:foregroundMark x1="76769" y1="89692" x2="64154" y2="93385"/>
                      </a14:backgroundRemoval>
                    </a14:imgEffect>
                  </a14:imgLayer>
                </a14:imgProps>
              </a:ext>
              <a:ext uri="{28A0092B-C50C-407E-A947-70E740481C1C}">
                <a14:useLocalDpi xmlns:a14="http://schemas.microsoft.com/office/drawing/2010/main" val="0"/>
              </a:ext>
            </a:extLst>
          </a:blip>
          <a:stretch>
            <a:fillRect/>
          </a:stretch>
        </p:blipFill>
        <p:spPr>
          <a:xfrm rot="19744431">
            <a:off x="9659637" y="3685137"/>
            <a:ext cx="678768" cy="678768"/>
          </a:xfrm>
          <a:prstGeom prst="rect">
            <a:avLst/>
          </a:prstGeom>
        </p:spPr>
      </p:pic>
      <p:pic>
        <p:nvPicPr>
          <p:cNvPr id="65" name="Picture 64" descr="A picture containing sky, animal, banana&#10;&#10;Description automatically generated">
            <a:extLst>
              <a:ext uri="{FF2B5EF4-FFF2-40B4-BE49-F238E27FC236}">
                <a16:creationId xmlns:a16="http://schemas.microsoft.com/office/drawing/2014/main" id="{EE819660-A989-4A6E-960E-6878EF664F8B}"/>
              </a:ext>
            </a:extLst>
          </p:cNvPr>
          <p:cNvPicPr>
            <a:picLocks noChangeAspect="1"/>
          </p:cNvPicPr>
          <p:nvPr/>
        </p:nvPicPr>
        <p:blipFill rotWithShape="1">
          <a:blip r:embed="rId8">
            <a:clrChange>
              <a:clrFrom>
                <a:srgbClr val="DDDDDD"/>
              </a:clrFrom>
              <a:clrTo>
                <a:srgbClr val="DDDDDD">
                  <a:alpha val="0"/>
                </a:srgbClr>
              </a:clrTo>
            </a:clrChange>
            <a:extLst>
              <a:ext uri="{BEBA8EAE-BF5A-486C-A8C5-ECC9F3942E4B}">
                <a14:imgProps xmlns:a14="http://schemas.microsoft.com/office/drawing/2010/main">
                  <a14:imgLayer r:embed="rId9">
                    <a14:imgEffect>
                      <a14:backgroundRemoval t="6923" b="90000" l="18154" r="46769">
                        <a14:foregroundMark x1="31692" y1="6923" x2="31692" y2="6923"/>
                      </a14:backgroundRemoval>
                    </a14:imgEffect>
                  </a14:imgLayer>
                </a14:imgProps>
              </a:ext>
              <a:ext uri="{28A0092B-C50C-407E-A947-70E740481C1C}">
                <a14:useLocalDpi xmlns:a14="http://schemas.microsoft.com/office/drawing/2010/main" val="0"/>
              </a:ext>
            </a:extLst>
          </a:blip>
          <a:srcRect l="14674" r="49633"/>
          <a:stretch/>
        </p:blipFill>
        <p:spPr>
          <a:xfrm rot="17853239">
            <a:off x="10272727" y="2644130"/>
            <a:ext cx="305806" cy="856766"/>
          </a:xfrm>
          <a:prstGeom prst="rect">
            <a:avLst/>
          </a:prstGeom>
        </p:spPr>
      </p:pic>
      <p:pic>
        <p:nvPicPr>
          <p:cNvPr id="68" name="Picture 67" descr="A insect on the ground&#10;&#10;Description automatically generated">
            <a:extLst>
              <a:ext uri="{FF2B5EF4-FFF2-40B4-BE49-F238E27FC236}">
                <a16:creationId xmlns:a16="http://schemas.microsoft.com/office/drawing/2014/main" id="{BFF2128D-6BEE-4386-AA07-AB018C41F219}"/>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2000" b="98727" l="2118" r="99059">
                        <a14:foregroundMark x1="12235" y1="3455" x2="22000" y2="17091"/>
                        <a14:foregroundMark x1="22000" y1="17091" x2="22000" y2="17091"/>
                        <a14:foregroundMark x1="8118" y1="18545" x2="16941" y2="21818"/>
                        <a14:foregroundMark x1="2235" y1="26182" x2="20000" y2="28000"/>
                        <a14:foregroundMark x1="20000" y1="28000" x2="21647" y2="30182"/>
                        <a14:foregroundMark x1="10706" y1="2000" x2="14118" y2="7818"/>
                        <a14:foregroundMark x1="69412" y1="29636" x2="67529" y2="34000"/>
                        <a14:foregroundMark x1="88588" y1="60182" x2="96471" y2="68364"/>
                        <a14:foregroundMark x1="96471" y1="68364" x2="98118" y2="71455"/>
                        <a14:foregroundMark x1="89882" y1="71455" x2="98824" y2="63636"/>
                        <a14:foregroundMark x1="98824" y1="63636" x2="99059" y2="63091"/>
                        <a14:foregroundMark x1="88000" y1="78182" x2="92353" y2="88909"/>
                        <a14:foregroundMark x1="92353" y1="88909" x2="92353" y2="88909"/>
                        <a14:foregroundMark x1="82941" y1="90364" x2="94941" y2="98727"/>
                        <a14:foregroundMark x1="94941" y1="98727" x2="97059" y2="97636"/>
                        <a14:foregroundMark x1="39882" y1="48000" x2="53412" y2="62727"/>
                        <a14:foregroundMark x1="53412" y1="62727" x2="53765" y2="62727"/>
                        <a14:foregroundMark x1="33294" y1="41273" x2="45529" y2="49091"/>
                        <a14:foregroundMark x1="40588" y1="32545" x2="50118" y2="32909"/>
                        <a14:foregroundMark x1="50118" y1="32909" x2="58706" y2="38182"/>
                        <a14:foregroundMark x1="58706" y1="38182" x2="60706" y2="44182"/>
                        <a14:foregroundMark x1="38941" y1="29636" x2="50000" y2="30545"/>
                        <a14:foregroundMark x1="38706" y1="30545" x2="34941" y2="34909"/>
                        <a14:foregroundMark x1="35529" y1="41273" x2="45294" y2="52000"/>
                        <a14:foregroundMark x1="34235" y1="44182" x2="49059" y2="54364"/>
                      </a14:backgroundRemoval>
                    </a14:imgEffect>
                  </a14:imgLayer>
                </a14:imgProps>
              </a:ext>
              <a:ext uri="{28A0092B-C50C-407E-A947-70E740481C1C}">
                <a14:useLocalDpi xmlns:a14="http://schemas.microsoft.com/office/drawing/2010/main" val="0"/>
              </a:ext>
            </a:extLst>
          </a:blip>
          <a:stretch>
            <a:fillRect/>
          </a:stretch>
        </p:blipFill>
        <p:spPr>
          <a:xfrm>
            <a:off x="6991948" y="664769"/>
            <a:ext cx="821831" cy="531773"/>
          </a:xfrm>
          <a:prstGeom prst="rect">
            <a:avLst/>
          </a:prstGeom>
        </p:spPr>
      </p:pic>
      <p:pic>
        <p:nvPicPr>
          <p:cNvPr id="69" name="Picture 68" descr="A close up of a lobster&#10;&#10;Description automatically generated">
            <a:extLst>
              <a:ext uri="{FF2B5EF4-FFF2-40B4-BE49-F238E27FC236}">
                <a16:creationId xmlns:a16="http://schemas.microsoft.com/office/drawing/2014/main" id="{17E91D60-7C65-481D-9C53-3040A6117430}"/>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5514" b="92732" l="5708" r="97374">
                        <a14:foregroundMark x1="10046" y1="61153" x2="5708" y2="75188"/>
                        <a14:foregroundMark x1="5708" y1="75188" x2="11872" y2="62406"/>
                        <a14:foregroundMark x1="11872" y1="62406" x2="11986" y2="60902"/>
                        <a14:foregroundMark x1="55822" y1="59649" x2="61872" y2="73684"/>
                        <a14:foregroundMark x1="61872" y1="73684" x2="57991" y2="83960"/>
                        <a14:foregroundMark x1="59589" y1="56391" x2="66553" y2="69424"/>
                        <a14:foregroundMark x1="66553" y1="69424" x2="64840" y2="86717"/>
                        <a14:foregroundMark x1="64840" y1="86717" x2="64726" y2="85213"/>
                        <a14:foregroundMark x1="63584" y1="56391" x2="70434" y2="68421"/>
                        <a14:foregroundMark x1="70434" y1="68421" x2="69064" y2="82456"/>
                        <a14:foregroundMark x1="65982" y1="52882" x2="84132" y2="61153"/>
                        <a14:foregroundMark x1="84132" y1="61153" x2="94977" y2="92982"/>
                        <a14:foregroundMark x1="70434" y1="48622" x2="80822" y2="51128"/>
                        <a14:foregroundMark x1="76142" y1="45363" x2="91324" y2="42105"/>
                        <a14:foregroundMark x1="91324" y1="42105" x2="95890" y2="25815"/>
                        <a14:foregroundMark x1="95890" y1="25815" x2="82534" y2="12281"/>
                        <a14:foregroundMark x1="52562" y1="18842" x2="43607" y2="20802"/>
                        <a14:foregroundMark x1="64150" y1="16305" x2="62410" y2="16686"/>
                        <a14:foregroundMark x1="74355" y1="14071" x2="70450" y2="14926"/>
                        <a14:foregroundMark x1="82534" y1="12281" x2="75098" y2="13909"/>
                        <a14:foregroundMark x1="43607" y1="20802" x2="42922" y2="21554"/>
                        <a14:foregroundMark x1="64332" y1="12725" x2="71918" y2="10276"/>
                        <a14:foregroundMark x1="61467" y1="13650" x2="63233" y2="13080"/>
                        <a14:foregroundMark x1="48630" y1="17794" x2="51908" y2="16736"/>
                        <a14:foregroundMark x1="71918" y1="10276" x2="84475" y2="12531"/>
                        <a14:foregroundMark x1="91895" y1="6015" x2="90982" y2="18797"/>
                        <a14:foregroundMark x1="97146" y1="9023" x2="91324" y2="26065"/>
                        <a14:foregroundMark x1="97102" y1="7984" x2="94178" y2="21053"/>
                        <a14:foregroundMark x1="91781" y1="8521" x2="89155" y2="24060"/>
                        <a14:foregroundMark x1="54909" y1="13784" x2="65183" y2="9524"/>
                        <a14:foregroundMark x1="54110" y1="13283" x2="54110" y2="13283"/>
                        <a14:foregroundMark x1="49315" y1="17544" x2="49315" y2="17544"/>
                        <a14:foregroundMark x1="50114" y1="16040" x2="50114" y2="16040"/>
                        <a14:backgroundMark x1="92466" y1="501" x2="99886" y2="5764"/>
                        <a14:backgroundMark x1="79338" y1="16792" x2="64155" y2="16291"/>
                        <a14:backgroundMark x1="64155" y1="16291" x2="77740" y2="21805"/>
                        <a14:backgroundMark x1="77740" y1="21805" x2="74543" y2="15038"/>
                        <a14:backgroundMark x1="62443" y1="16792" x2="52626" y2="19048"/>
                        <a14:backgroundMark x1="52626" y1="19048" x2="62557" y2="22306"/>
                        <a14:backgroundMark x1="83333" y1="22306" x2="83333" y2="22306"/>
                        <a14:backgroundMark x1="81621" y1="18045" x2="86416" y2="21053"/>
                      </a14:backgroundRemoval>
                    </a14:imgEffect>
                  </a14:imgLayer>
                </a14:imgProps>
              </a:ext>
              <a:ext uri="{28A0092B-C50C-407E-A947-70E740481C1C}">
                <a14:useLocalDpi xmlns:a14="http://schemas.microsoft.com/office/drawing/2010/main" val="0"/>
              </a:ext>
            </a:extLst>
          </a:blip>
          <a:stretch>
            <a:fillRect/>
          </a:stretch>
        </p:blipFill>
        <p:spPr>
          <a:xfrm>
            <a:off x="6542116" y="2234198"/>
            <a:ext cx="747763" cy="340591"/>
          </a:xfrm>
          <a:prstGeom prst="rect">
            <a:avLst/>
          </a:prstGeom>
        </p:spPr>
      </p:pic>
      <p:pic>
        <p:nvPicPr>
          <p:cNvPr id="70" name="Picture 69">
            <a:extLst>
              <a:ext uri="{FF2B5EF4-FFF2-40B4-BE49-F238E27FC236}">
                <a16:creationId xmlns:a16="http://schemas.microsoft.com/office/drawing/2014/main" id="{F819FED8-0E24-4BF1-BFE4-96849E49DA19}"/>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6770" b="94971" l="683" r="94369">
                        <a14:foregroundMark x1="31741" y1="8124" x2="39761" y2="11412"/>
                        <a14:foregroundMark x1="47099" y1="6963" x2="53413" y2="18762"/>
                        <a14:foregroundMark x1="53413" y1="18762" x2="52901" y2="21470"/>
                        <a14:foregroundMark x1="70990" y1="15280" x2="75256" y2="27079"/>
                        <a14:foregroundMark x1="75256" y1="27079" x2="83447" y2="34043"/>
                        <a14:foregroundMark x1="83447" y1="34043" x2="86177" y2="32302"/>
                        <a14:foregroundMark x1="84983" y1="46615" x2="94539" y2="45648"/>
                        <a14:foregroundMark x1="72526" y1="78723" x2="80717" y2="94971"/>
                        <a14:foregroundMark x1="13652" y1="87621" x2="683" y2="94391"/>
                      </a14:backgroundRemoval>
                    </a14:imgEffect>
                  </a14:imgLayer>
                </a14:imgProps>
              </a:ext>
            </a:extLst>
          </a:blip>
          <a:stretch>
            <a:fillRect/>
          </a:stretch>
        </p:blipFill>
        <p:spPr>
          <a:xfrm rot="3991641">
            <a:off x="8693917" y="430268"/>
            <a:ext cx="733458" cy="647095"/>
          </a:xfrm>
          <a:prstGeom prst="rect">
            <a:avLst/>
          </a:prstGeom>
        </p:spPr>
      </p:pic>
      <p:pic>
        <p:nvPicPr>
          <p:cNvPr id="71" name="Picture 70" descr="A insect on the ground&#10;&#10;Description automatically generated">
            <a:extLst>
              <a:ext uri="{FF2B5EF4-FFF2-40B4-BE49-F238E27FC236}">
                <a16:creationId xmlns:a16="http://schemas.microsoft.com/office/drawing/2014/main" id="{8A774131-5264-429F-8103-1881F022C6B4}"/>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5091" b="95692" l="2051" r="95801">
                        <a14:foregroundMark x1="2051" y1="37728" x2="13867" y2="40209"/>
                        <a14:foregroundMark x1="13867" y1="40209" x2="21289" y2="45561"/>
                        <a14:foregroundMark x1="21289" y1="45561" x2="22852" y2="43864"/>
                        <a14:foregroundMark x1="6445" y1="67624" x2="17090" y2="63708"/>
                        <a14:foregroundMark x1="17090" y1="63708" x2="20898" y2="53525"/>
                        <a14:foregroundMark x1="20898" y1="53525" x2="21289" y2="53133"/>
                        <a14:foregroundMark x1="4297" y1="66188" x2="7324" y2="67102"/>
                        <a14:foregroundMark x1="63867" y1="87859" x2="66992" y2="95953"/>
                        <a14:foregroundMark x1="66992" y1="95953" x2="66992" y2="95822"/>
                        <a14:foregroundMark x1="91406" y1="72454" x2="95801" y2="83943"/>
                        <a14:foregroundMark x1="63867" y1="5091" x2="60156" y2="10052"/>
                      </a14:backgroundRemoval>
                    </a14:imgEffect>
                  </a14:imgLayer>
                </a14:imgProps>
              </a:ext>
              <a:ext uri="{28A0092B-C50C-407E-A947-70E740481C1C}">
                <a14:useLocalDpi xmlns:a14="http://schemas.microsoft.com/office/drawing/2010/main" val="0"/>
              </a:ext>
            </a:extLst>
          </a:blip>
          <a:stretch>
            <a:fillRect/>
          </a:stretch>
        </p:blipFill>
        <p:spPr>
          <a:xfrm rot="12606578">
            <a:off x="7900914" y="504094"/>
            <a:ext cx="699038" cy="522913"/>
          </a:xfrm>
          <a:prstGeom prst="rect">
            <a:avLst/>
          </a:prstGeom>
        </p:spPr>
      </p:pic>
      <p:pic>
        <p:nvPicPr>
          <p:cNvPr id="72" name="Picture 71" descr="A close up of an animal&#10;&#10;Description automatically generated">
            <a:extLst>
              <a:ext uri="{FF2B5EF4-FFF2-40B4-BE49-F238E27FC236}">
                <a16:creationId xmlns:a16="http://schemas.microsoft.com/office/drawing/2014/main" id="{D39B7E8F-2A97-48E0-ACFC-6C960D5157E0}"/>
              </a:ext>
            </a:extLst>
          </p:cNvPr>
          <p:cNvPicPr>
            <a:picLocks noChangeAspect="1"/>
          </p:cNvPicPr>
          <p:nvPr/>
        </p:nvPicPr>
        <p:blipFill>
          <a:blip r:embed="rId18">
            <a:clrChange>
              <a:clrFrom>
                <a:srgbClr val="F3F3F3"/>
              </a:clrFrom>
              <a:clrTo>
                <a:srgbClr val="F3F3F3">
                  <a:alpha val="0"/>
                </a:srgbClr>
              </a:clrTo>
            </a:clrChange>
            <a:extLst>
              <a:ext uri="{28A0092B-C50C-407E-A947-70E740481C1C}">
                <a14:useLocalDpi xmlns:a14="http://schemas.microsoft.com/office/drawing/2010/main" val="0"/>
              </a:ext>
            </a:extLst>
          </a:blip>
          <a:stretch>
            <a:fillRect/>
          </a:stretch>
        </p:blipFill>
        <p:spPr>
          <a:xfrm flipH="1">
            <a:off x="6621532" y="3096299"/>
            <a:ext cx="502213" cy="557143"/>
          </a:xfrm>
          <a:prstGeom prst="rect">
            <a:avLst/>
          </a:prstGeom>
        </p:spPr>
      </p:pic>
      <p:pic>
        <p:nvPicPr>
          <p:cNvPr id="79" name="Picture 78">
            <a:extLst>
              <a:ext uri="{FF2B5EF4-FFF2-40B4-BE49-F238E27FC236}">
                <a16:creationId xmlns:a16="http://schemas.microsoft.com/office/drawing/2014/main" id="{372BD44D-1E0F-46A5-AE1D-94A998B2E646}"/>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5492" b="93870" l="2833" r="97000">
                        <a14:foregroundMark x1="8833" y1="10217" x2="17750" y2="17241"/>
                        <a14:foregroundMark x1="17750" y1="17241" x2="19000" y2="19923"/>
                        <a14:foregroundMark x1="5250" y1="21584" x2="17500" y2="46360"/>
                        <a14:foregroundMark x1="17500" y1="46360" x2="17417" y2="46360"/>
                        <a14:foregroundMark x1="17167" y1="57344" x2="4417" y2="78289"/>
                        <a14:foregroundMark x1="7750" y1="87484" x2="20750" y2="79693"/>
                        <a14:foregroundMark x1="60750" y1="18646" x2="69750" y2="5747"/>
                        <a14:foregroundMark x1="69750" y1="5747" x2="72083" y2="9451"/>
                        <a14:foregroundMark x1="83750" y1="26309" x2="94417" y2="16731"/>
                        <a14:foregroundMark x1="94417" y1="16731" x2="97083" y2="18391"/>
                        <a14:foregroundMark x1="65583" y1="86207" x2="72750" y2="93997"/>
                        <a14:foregroundMark x1="72750" y1="93997" x2="76500" y2="89911"/>
                        <a14:foregroundMark x1="3833" y1="19029" x2="5083" y2="21711"/>
                        <a14:foregroundMark x1="3750" y1="78544" x2="2833" y2="79693"/>
                      </a14:backgroundRemoval>
                    </a14:imgEffect>
                  </a14:imgLayer>
                </a14:imgProps>
              </a:ext>
            </a:extLst>
          </a:blip>
          <a:stretch>
            <a:fillRect/>
          </a:stretch>
        </p:blipFill>
        <p:spPr>
          <a:xfrm rot="7692891">
            <a:off x="7426328" y="3478657"/>
            <a:ext cx="569936" cy="371883"/>
          </a:xfrm>
          <a:prstGeom prst="rect">
            <a:avLst/>
          </a:prstGeom>
        </p:spPr>
      </p:pic>
      <p:pic>
        <p:nvPicPr>
          <p:cNvPr id="86" name="Picture 85">
            <a:extLst>
              <a:ext uri="{FF2B5EF4-FFF2-40B4-BE49-F238E27FC236}">
                <a16:creationId xmlns:a16="http://schemas.microsoft.com/office/drawing/2014/main" id="{471F2CA9-AA59-4A33-BBB3-3623D4173EFC}"/>
              </a:ext>
            </a:extLst>
          </p:cNvPr>
          <p:cNvPicPr>
            <a:picLocks noChangeAspect="1"/>
          </p:cNvPicPr>
          <p:nvPr/>
        </p:nvPicPr>
        <p:blipFill rotWithShape="1">
          <a:blip r:embed="rId21">
            <a:extLst>
              <a:ext uri="{BEBA8EAE-BF5A-486C-A8C5-ECC9F3942E4B}">
                <a14:imgProps xmlns:a14="http://schemas.microsoft.com/office/drawing/2010/main">
                  <a14:imgLayer r:embed="rId22">
                    <a14:imgEffect>
                      <a14:backgroundRemoval t="9703" b="43891" l="56434" r="92926"/>
                    </a14:imgEffect>
                  </a14:imgLayer>
                </a14:imgProps>
              </a:ext>
            </a:extLst>
          </a:blip>
          <a:srcRect l="51873" t="5430" r="2512" b="51835"/>
          <a:stretch/>
        </p:blipFill>
        <p:spPr>
          <a:xfrm rot="723476">
            <a:off x="10006741" y="1935143"/>
            <a:ext cx="802477" cy="507951"/>
          </a:xfrm>
          <a:prstGeom prst="rect">
            <a:avLst/>
          </a:prstGeom>
        </p:spPr>
      </p:pic>
      <p:pic>
        <p:nvPicPr>
          <p:cNvPr id="88" name="Picture 87">
            <a:extLst>
              <a:ext uri="{FF2B5EF4-FFF2-40B4-BE49-F238E27FC236}">
                <a16:creationId xmlns:a16="http://schemas.microsoft.com/office/drawing/2014/main" id="{E7F39717-E657-46D3-A5C6-C621F953E563}"/>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9596" b="91919" l="4167" r="94167">
                        <a14:foregroundMark x1="4583" y1="22727" x2="4583" y2="22727"/>
                        <a14:foregroundMark x1="18750" y1="90909" x2="18750" y2="92424"/>
                        <a14:foregroundMark x1="56250" y1="6061" x2="83333" y2="13636"/>
                        <a14:foregroundMark x1="83333" y1="13636" x2="94167" y2="38889"/>
                        <a14:foregroundMark x1="94167" y1="38889" x2="80417" y2="51010"/>
                      </a14:backgroundRemoval>
                    </a14:imgEffect>
                  </a14:imgLayer>
                </a14:imgProps>
              </a:ext>
            </a:extLst>
          </a:blip>
          <a:stretch>
            <a:fillRect/>
          </a:stretch>
        </p:blipFill>
        <p:spPr>
          <a:xfrm flipH="1">
            <a:off x="9786530" y="1212025"/>
            <a:ext cx="648717" cy="535191"/>
          </a:xfrm>
          <a:prstGeom prst="rect">
            <a:avLst/>
          </a:prstGeom>
        </p:spPr>
      </p:pic>
      <p:sp>
        <p:nvSpPr>
          <p:cNvPr id="138" name="TextBox 137">
            <a:extLst>
              <a:ext uri="{FF2B5EF4-FFF2-40B4-BE49-F238E27FC236}">
                <a16:creationId xmlns:a16="http://schemas.microsoft.com/office/drawing/2014/main" id="{1EAD65C9-B816-4F3D-A64F-C2AE5735F189}"/>
              </a:ext>
            </a:extLst>
          </p:cNvPr>
          <p:cNvSpPr txBox="1"/>
          <p:nvPr/>
        </p:nvSpPr>
        <p:spPr>
          <a:xfrm>
            <a:off x="5624954" y="213741"/>
            <a:ext cx="474637" cy="461665"/>
          </a:xfrm>
          <a:prstGeom prst="rect">
            <a:avLst/>
          </a:prstGeom>
          <a:noFill/>
          <a:ln>
            <a:solidFill>
              <a:schemeClr val="tx1"/>
            </a:solidFill>
          </a:ln>
        </p:spPr>
        <p:txBody>
          <a:bodyPr wrap="square" rtlCol="0">
            <a:spAutoFit/>
          </a:bodyPr>
          <a:lstStyle/>
          <a:p>
            <a:pPr algn="ctr"/>
            <a:r>
              <a:rPr lang="en-US" sz="2400" b="1" dirty="0"/>
              <a:t>B</a:t>
            </a:r>
          </a:p>
        </p:txBody>
      </p:sp>
      <p:sp>
        <p:nvSpPr>
          <p:cNvPr id="147" name="TextBox 146">
            <a:extLst>
              <a:ext uri="{FF2B5EF4-FFF2-40B4-BE49-F238E27FC236}">
                <a16:creationId xmlns:a16="http://schemas.microsoft.com/office/drawing/2014/main" id="{CA1E1029-2A82-405C-8FFC-CAF92E170FCA}"/>
              </a:ext>
            </a:extLst>
          </p:cNvPr>
          <p:cNvSpPr txBox="1"/>
          <p:nvPr/>
        </p:nvSpPr>
        <p:spPr>
          <a:xfrm>
            <a:off x="36817" y="5841933"/>
            <a:ext cx="1215518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latin typeface="Arial" panose="020B0604020202020204" pitchFamily="34" charset="0"/>
                <a:cs typeface="Arial" panose="020B0604020202020204" pitchFamily="34" charset="0"/>
              </a:rPr>
              <a:t>Figure 3. </a:t>
            </a:r>
            <a:r>
              <a:rPr lang="en-US" sz="1400" dirty="0">
                <a:latin typeface="Arial" panose="020B0604020202020204" pitchFamily="34" charset="0"/>
                <a:cs typeface="Arial" panose="020B0604020202020204" pitchFamily="34" charset="0"/>
              </a:rPr>
              <a:t>(</a:t>
            </a:r>
            <a:r>
              <a:rPr lang="en-US" sz="1400" b="1" dirty="0">
                <a:latin typeface="Arial" panose="020B0604020202020204" pitchFamily="34" charset="0"/>
                <a:cs typeface="Arial" panose="020B0604020202020204" pitchFamily="34" charset="0"/>
              </a:rPr>
              <a:t>A</a:t>
            </a:r>
            <a:r>
              <a:rPr lang="en-US" sz="1400" dirty="0">
                <a:latin typeface="Arial" panose="020B0604020202020204" pitchFamily="34" charset="0"/>
                <a:cs typeface="Arial" panose="020B0604020202020204" pitchFamily="34" charset="0"/>
              </a:rPr>
              <a:t>) Invertebrate diversity plotted against annual precipitation (cm/</a:t>
            </a:r>
            <a:r>
              <a:rPr lang="en-US" sz="1400" dirty="0" err="1">
                <a:latin typeface="Arial" panose="020B0604020202020204" pitchFamily="34" charset="0"/>
                <a:cs typeface="Arial" panose="020B0604020202020204" pitchFamily="34" charset="0"/>
              </a:rPr>
              <a:t>yr</a:t>
            </a:r>
            <a:r>
              <a:rPr lang="en-US" sz="1400" dirty="0">
                <a:latin typeface="Arial" panose="020B0604020202020204" pitchFamily="34" charset="0"/>
                <a:cs typeface="Arial" panose="020B0604020202020204" pitchFamily="34" charset="0"/>
              </a:rPr>
              <a:t>) (</a:t>
            </a:r>
            <a:r>
              <a:rPr lang="en-US" sz="1400" b="1" dirty="0">
                <a:latin typeface="Arial" panose="020B0604020202020204" pitchFamily="34" charset="0"/>
                <a:cs typeface="Arial" panose="020B0604020202020204" pitchFamily="34" charset="0"/>
              </a:rPr>
              <a:t>B</a:t>
            </a:r>
            <a:r>
              <a:rPr lang="en-US" sz="1400" dirty="0">
                <a:latin typeface="Arial" panose="020B0604020202020204" pitchFamily="34" charset="0"/>
                <a:cs typeface="Arial" panose="020B0604020202020204" pitchFamily="34" charset="0"/>
              </a:rPr>
              <a:t>) Invertebrate community ordination using Hellinger transformation and redundancy analysis. Axes labels display the proportion of the variance explained as a percentage. Sites are represented by grey circles. Species are represented by red crosses, with species labels and reference images added to outer members. Environmental variables are shown in arrows and the significant ones are presented in red.</a:t>
            </a:r>
            <a:endParaRPr lang="en-US" sz="1400" dirty="0"/>
          </a:p>
        </p:txBody>
      </p:sp>
      <p:pic>
        <p:nvPicPr>
          <p:cNvPr id="15" name="Picture 14">
            <a:extLst>
              <a:ext uri="{FF2B5EF4-FFF2-40B4-BE49-F238E27FC236}">
                <a16:creationId xmlns:a16="http://schemas.microsoft.com/office/drawing/2014/main" id="{B95BC327-1CF9-4642-9E5E-0FCA90956868}"/>
              </a:ext>
            </a:extLst>
          </p:cNvPr>
          <p:cNvPicPr>
            <a:picLocks noChangeAspect="1"/>
          </p:cNvPicPr>
          <p:nvPr/>
        </p:nvPicPr>
        <p:blipFill>
          <a:blip r:embed="rId25"/>
          <a:stretch>
            <a:fillRect/>
          </a:stretch>
        </p:blipFill>
        <p:spPr>
          <a:xfrm>
            <a:off x="377339" y="223414"/>
            <a:ext cx="5238095" cy="5238095"/>
          </a:xfrm>
          <a:prstGeom prst="rect">
            <a:avLst/>
          </a:prstGeom>
        </p:spPr>
      </p:pic>
      <p:sp>
        <p:nvSpPr>
          <p:cNvPr id="137" name="TextBox 136">
            <a:extLst>
              <a:ext uri="{FF2B5EF4-FFF2-40B4-BE49-F238E27FC236}">
                <a16:creationId xmlns:a16="http://schemas.microsoft.com/office/drawing/2014/main" id="{1E2AE979-87ED-4984-9E43-9858F969C02F}"/>
              </a:ext>
            </a:extLst>
          </p:cNvPr>
          <p:cNvSpPr txBox="1"/>
          <p:nvPr/>
        </p:nvSpPr>
        <p:spPr>
          <a:xfrm>
            <a:off x="213117" y="292150"/>
            <a:ext cx="474637" cy="461665"/>
          </a:xfrm>
          <a:prstGeom prst="rect">
            <a:avLst/>
          </a:prstGeom>
          <a:noFill/>
          <a:ln>
            <a:solidFill>
              <a:schemeClr val="tx1"/>
            </a:solidFill>
          </a:ln>
        </p:spPr>
        <p:txBody>
          <a:bodyPr wrap="square" rtlCol="0">
            <a:spAutoFit/>
          </a:bodyPr>
          <a:lstStyle/>
          <a:p>
            <a:pPr algn="ctr"/>
            <a:r>
              <a:rPr lang="en-US" sz="2400" b="1" dirty="0"/>
              <a:t>A</a:t>
            </a:r>
          </a:p>
        </p:txBody>
      </p:sp>
    </p:spTree>
    <p:extLst>
      <p:ext uri="{BB962C8B-B14F-4D97-AF65-F5344CB8AC3E}">
        <p14:creationId xmlns:p14="http://schemas.microsoft.com/office/powerpoint/2010/main" val="1031883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2C72721-8642-44CB-8F07-74E7587CD1D2}"/>
              </a:ext>
            </a:extLst>
          </p:cNvPr>
          <p:cNvSpPr txBox="1"/>
          <p:nvPr/>
        </p:nvSpPr>
        <p:spPr>
          <a:xfrm>
            <a:off x="1365585" y="5176361"/>
            <a:ext cx="8492456" cy="738664"/>
          </a:xfrm>
          <a:prstGeom prst="rect">
            <a:avLst/>
          </a:prstGeom>
          <a:noFill/>
        </p:spPr>
        <p:txBody>
          <a:bodyPr wrap="square">
            <a:spAutoFit/>
          </a:bodyPr>
          <a:lstStyle/>
          <a:p>
            <a:pPr>
              <a:defRPr/>
            </a:pPr>
            <a:r>
              <a:rPr lang="en-US" sz="1400" b="1">
                <a:latin typeface="Arial" panose="020B0604020202020204" pitchFamily="34" charset="0"/>
                <a:cs typeface="Arial" panose="020B0604020202020204" pitchFamily="34" charset="0"/>
              </a:rPr>
              <a:t>Table 1: </a:t>
            </a:r>
            <a:r>
              <a:rPr lang="en-US" sz="1400" dirty="0">
                <a:latin typeface="Arial" panose="020B0604020202020204" pitchFamily="34" charset="0"/>
                <a:cs typeface="Arial" panose="020B0604020202020204" pitchFamily="34" charset="0"/>
              </a:rPr>
              <a:t>Univariate regression summary statistics and multiple regression relationships predicting fish and invertebrate Shannon Index values using environmental predictors. * denotes a </a:t>
            </a:r>
            <a:r>
              <a:rPr lang="en-US" sz="1400" i="1" dirty="0">
                <a:latin typeface="Arial" panose="020B0604020202020204" pitchFamily="34" charset="0"/>
                <a:cs typeface="Arial" panose="020B0604020202020204" pitchFamily="34" charset="0"/>
              </a:rPr>
              <a:t>p</a:t>
            </a:r>
            <a:r>
              <a:rPr lang="en-US" sz="1400" dirty="0">
                <a:latin typeface="Arial" panose="020B0604020202020204" pitchFamily="34" charset="0"/>
                <a:cs typeface="Arial" panose="020B0604020202020204" pitchFamily="34" charset="0"/>
              </a:rPr>
              <a:t>-value &lt; 0.05 or an </a:t>
            </a:r>
            <a:r>
              <a:rPr lang="el-GR" sz="1400" dirty="0">
                <a:solidFill>
                  <a:srgbClr val="000000"/>
                </a:solidFill>
                <a:latin typeface="Arial" panose="020B0604020202020204" pitchFamily="34" charset="0"/>
              </a:rPr>
              <a:t>Δ </a:t>
            </a:r>
            <a:r>
              <a:rPr lang="en-US" sz="1400" dirty="0">
                <a:solidFill>
                  <a:srgbClr val="000000"/>
                </a:solidFill>
                <a:latin typeface="Arial" panose="020B0604020202020204" pitchFamily="34" charset="0"/>
              </a:rPr>
              <a:t>AICc</a:t>
            </a:r>
            <a:r>
              <a:rPr lang="en-US" sz="1400" dirty="0"/>
              <a:t> &lt; 2</a:t>
            </a:r>
            <a:r>
              <a:rPr lang="en-US" sz="1400" dirty="0">
                <a:latin typeface="Arial" panose="020B0604020202020204" pitchFamily="34" charset="0"/>
                <a:cs typeface="Arial" panose="020B0604020202020204" pitchFamily="34" charset="0"/>
              </a:rPr>
              <a:t>. </a:t>
            </a:r>
          </a:p>
        </p:txBody>
      </p:sp>
      <p:graphicFrame>
        <p:nvGraphicFramePr>
          <p:cNvPr id="2" name="Table 1">
            <a:extLst>
              <a:ext uri="{FF2B5EF4-FFF2-40B4-BE49-F238E27FC236}">
                <a16:creationId xmlns:a16="http://schemas.microsoft.com/office/drawing/2014/main" id="{69A34C42-65A6-435E-B543-2470D600B702}"/>
              </a:ext>
            </a:extLst>
          </p:cNvPr>
          <p:cNvGraphicFramePr>
            <a:graphicFrameLocks noGrp="1"/>
          </p:cNvGraphicFramePr>
          <p:nvPr>
            <p:extLst>
              <p:ext uri="{D42A27DB-BD31-4B8C-83A1-F6EECF244321}">
                <p14:modId xmlns:p14="http://schemas.microsoft.com/office/powerpoint/2010/main" val="2810474908"/>
              </p:ext>
            </p:extLst>
          </p:nvPr>
        </p:nvGraphicFramePr>
        <p:xfrm>
          <a:off x="1165224" y="942975"/>
          <a:ext cx="8893178" cy="3672816"/>
        </p:xfrm>
        <a:graphic>
          <a:graphicData uri="http://schemas.openxmlformats.org/drawingml/2006/table">
            <a:tbl>
              <a:tblPr firstRow="1">
                <a:tableStyleId>{C083E6E3-FA7D-4D7B-A595-EF9225AFEA82}</a:tableStyleId>
              </a:tblPr>
              <a:tblGrid>
                <a:gridCol w="1295123">
                  <a:extLst>
                    <a:ext uri="{9D8B030D-6E8A-4147-A177-3AD203B41FA5}">
                      <a16:colId xmlns:a16="http://schemas.microsoft.com/office/drawing/2014/main" val="1289885089"/>
                    </a:ext>
                  </a:extLst>
                </a:gridCol>
                <a:gridCol w="1546640">
                  <a:extLst>
                    <a:ext uri="{9D8B030D-6E8A-4147-A177-3AD203B41FA5}">
                      <a16:colId xmlns:a16="http://schemas.microsoft.com/office/drawing/2014/main" val="4097111448"/>
                    </a:ext>
                  </a:extLst>
                </a:gridCol>
                <a:gridCol w="1546640">
                  <a:extLst>
                    <a:ext uri="{9D8B030D-6E8A-4147-A177-3AD203B41FA5}">
                      <a16:colId xmlns:a16="http://schemas.microsoft.com/office/drawing/2014/main" val="2666318493"/>
                    </a:ext>
                  </a:extLst>
                </a:gridCol>
                <a:gridCol w="900955">
                  <a:extLst>
                    <a:ext uri="{9D8B030D-6E8A-4147-A177-3AD203B41FA5}">
                      <a16:colId xmlns:a16="http://schemas.microsoft.com/office/drawing/2014/main" val="3767758305"/>
                    </a:ext>
                  </a:extLst>
                </a:gridCol>
                <a:gridCol w="900955">
                  <a:extLst>
                    <a:ext uri="{9D8B030D-6E8A-4147-A177-3AD203B41FA5}">
                      <a16:colId xmlns:a16="http://schemas.microsoft.com/office/drawing/2014/main" val="1099851174"/>
                    </a:ext>
                  </a:extLst>
                </a:gridCol>
                <a:gridCol w="900955">
                  <a:extLst>
                    <a:ext uri="{9D8B030D-6E8A-4147-A177-3AD203B41FA5}">
                      <a16:colId xmlns:a16="http://schemas.microsoft.com/office/drawing/2014/main" val="1559496380"/>
                    </a:ext>
                  </a:extLst>
                </a:gridCol>
                <a:gridCol w="900955">
                  <a:extLst>
                    <a:ext uri="{9D8B030D-6E8A-4147-A177-3AD203B41FA5}">
                      <a16:colId xmlns:a16="http://schemas.microsoft.com/office/drawing/2014/main" val="465209852"/>
                    </a:ext>
                  </a:extLst>
                </a:gridCol>
                <a:gridCol w="900955">
                  <a:extLst>
                    <a:ext uri="{9D8B030D-6E8A-4147-A177-3AD203B41FA5}">
                      <a16:colId xmlns:a16="http://schemas.microsoft.com/office/drawing/2014/main" val="1339697770"/>
                    </a:ext>
                  </a:extLst>
                </a:gridCol>
              </a:tblGrid>
              <a:tr h="457200">
                <a:tc>
                  <a:txBody>
                    <a:bodyPr/>
                    <a:lstStyle/>
                    <a:p>
                      <a:pPr algn="ctr" fontAlgn="b"/>
                      <a:r>
                        <a:rPr lang="en-US" sz="1400" u="none" strike="noStrike" dirty="0">
                          <a:effectLst/>
                        </a:rPr>
                        <a:t>Response</a:t>
                      </a:r>
                      <a:endParaRPr lang="en-US" sz="1400" b="1"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Input</a:t>
                      </a:r>
                      <a:endParaRPr lang="en-US" sz="1400" b="1"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Slope</a:t>
                      </a:r>
                      <a:endParaRPr lang="en-US" sz="1400" b="1"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R</a:t>
                      </a:r>
                      <a:r>
                        <a:rPr lang="en-US" sz="1400" u="none" strike="noStrike" baseline="30000" dirty="0">
                          <a:effectLst/>
                        </a:rPr>
                        <a:t>2</a:t>
                      </a:r>
                      <a:endParaRPr lang="en-US" sz="1400" b="1"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F-stat</a:t>
                      </a:r>
                      <a:endParaRPr lang="en-US" sz="1400" b="1"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df</a:t>
                      </a:r>
                      <a:endParaRPr lang="en-US" sz="1400" b="1"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p-value</a:t>
                      </a:r>
                      <a:endParaRPr lang="en-US" sz="1400" b="1"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Multiple Regression</a:t>
                      </a:r>
                      <a:endParaRPr lang="en-US" sz="1400" b="1"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462886279"/>
                  </a:ext>
                </a:extLst>
              </a:tr>
              <a:tr h="262912">
                <a:tc>
                  <a:txBody>
                    <a:bodyPr/>
                    <a:lstStyle/>
                    <a:p>
                      <a:pPr algn="ctr" rtl="0" fontAlgn="b"/>
                      <a:r>
                        <a:rPr lang="en-US" sz="1400" u="none" strike="noStrike">
                          <a:effectLst/>
                        </a:rPr>
                        <a:t>Shannon</a:t>
                      </a:r>
                      <a:r>
                        <a:rPr lang="en-US" sz="1400" u="none" strike="noStrike" baseline="-25000">
                          <a:effectLst/>
                        </a:rPr>
                        <a:t>Fish</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400" u="none" strike="noStrike">
                          <a:effectLst/>
                        </a:rPr>
                        <a:t>Precipitation</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0.056</a:t>
                      </a:r>
                      <a:endParaRPr lang="en-US" sz="14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0.576</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10.885</a:t>
                      </a:r>
                      <a:endParaRPr lang="en-US" sz="14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2 8</a:t>
                      </a:r>
                      <a:endParaRPr lang="en-US" sz="14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  0.011*</a:t>
                      </a:r>
                      <a:endParaRPr lang="en-US" sz="14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b="1" u="none" strike="noStrike" dirty="0">
                          <a:effectLst/>
                        </a:rPr>
                        <a:t>   + *</a:t>
                      </a:r>
                      <a:endParaRPr lang="en-US" sz="1400" b="1"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628978146"/>
                  </a:ext>
                </a:extLst>
              </a:tr>
              <a:tr h="262912">
                <a:tc>
                  <a:txBody>
                    <a:bodyPr/>
                    <a:lstStyle/>
                    <a:p>
                      <a:pPr algn="ctr" rtl="0" fontAlgn="b"/>
                      <a:r>
                        <a:rPr lang="en-US" sz="1400" u="none" strike="noStrike">
                          <a:effectLst/>
                        </a:rPr>
                        <a:t>Shannon</a:t>
                      </a:r>
                      <a:r>
                        <a:rPr lang="en-US" sz="1400" u="none" strike="noStrike" baseline="-25000">
                          <a:effectLst/>
                        </a:rPr>
                        <a:t>Fish</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400" u="none" strike="noStrike">
                          <a:effectLst/>
                        </a:rPr>
                        <a:t>Flashiness</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1.430</a:t>
                      </a:r>
                      <a:endParaRPr lang="en-US" sz="14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0.038</a:t>
                      </a:r>
                      <a:endParaRPr lang="en-US" sz="14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0.316</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2 8</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0.589</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b="1" u="none" strike="noStrike" dirty="0">
                          <a:effectLst/>
                        </a:rPr>
                        <a:t>+</a:t>
                      </a:r>
                      <a:endParaRPr lang="en-US" sz="1400" b="1"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2918811574"/>
                  </a:ext>
                </a:extLst>
              </a:tr>
              <a:tr h="273024">
                <a:tc>
                  <a:txBody>
                    <a:bodyPr/>
                    <a:lstStyle/>
                    <a:p>
                      <a:pPr algn="ctr" rtl="0" fontAlgn="b"/>
                      <a:r>
                        <a:rPr lang="en-US" sz="1400" u="none" strike="noStrike">
                          <a:effectLst/>
                        </a:rPr>
                        <a:t>Shannon</a:t>
                      </a:r>
                      <a:r>
                        <a:rPr lang="en-US" sz="1400" u="none" strike="noStrike" baseline="-25000">
                          <a:effectLst/>
                        </a:rPr>
                        <a:t>Fish</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400" u="none" strike="noStrike">
                          <a:effectLst/>
                        </a:rPr>
                        <a:t>Channel Shape</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0.113</a:t>
                      </a:r>
                      <a:endParaRPr lang="en-US" sz="14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0.069</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0.597</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2 8</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0.462</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b="1" u="none" strike="noStrike" dirty="0">
                          <a:effectLst/>
                        </a:rPr>
                        <a:t>+</a:t>
                      </a:r>
                      <a:endParaRPr lang="en-US" sz="1400" b="1"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954214434"/>
                  </a:ext>
                </a:extLst>
              </a:tr>
              <a:tr h="262912">
                <a:tc>
                  <a:txBody>
                    <a:bodyPr/>
                    <a:lstStyle/>
                    <a:p>
                      <a:pPr algn="ctr" rtl="0" fontAlgn="b"/>
                      <a:r>
                        <a:rPr lang="en-US" sz="1400" u="none" strike="noStrike">
                          <a:effectLst/>
                        </a:rPr>
                        <a:t>Shannon</a:t>
                      </a:r>
                      <a:r>
                        <a:rPr lang="en-US" sz="1400" u="none" strike="noStrike" baseline="-25000">
                          <a:effectLst/>
                        </a:rPr>
                        <a:t>Fish</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400" u="none" strike="noStrike">
                          <a:effectLst/>
                        </a:rPr>
                        <a:t>Low Flow Pulse %</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-0.083</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0.222</a:t>
                      </a:r>
                      <a:endParaRPr lang="en-US" sz="14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2.281</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2 8</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0.169</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b="1" u="none" strike="noStrike" dirty="0">
                          <a:effectLst/>
                        </a:rPr>
                        <a:t>-</a:t>
                      </a:r>
                      <a:endParaRPr lang="en-US" sz="1400" b="1"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4052924708"/>
                  </a:ext>
                </a:extLst>
              </a:tr>
              <a:tr h="273024">
                <a:tc>
                  <a:txBody>
                    <a:bodyPr/>
                    <a:lstStyle/>
                    <a:p>
                      <a:pPr algn="ctr" rtl="0" fontAlgn="b"/>
                      <a:r>
                        <a:rPr lang="en-US" sz="1400" u="none" strike="noStrike">
                          <a:effectLst/>
                        </a:rPr>
                        <a:t>Shannon</a:t>
                      </a:r>
                      <a:r>
                        <a:rPr lang="en-US" sz="1400" u="none" strike="noStrike" baseline="-25000">
                          <a:effectLst/>
                        </a:rPr>
                        <a:t>Fish</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l" rtl="0" fontAlgn="b"/>
                      <a:r>
                        <a:rPr lang="en-US" sz="1400" u="none" strike="noStrike">
                          <a:effectLst/>
                        </a:rPr>
                        <a:t>NH</a:t>
                      </a:r>
                      <a:r>
                        <a:rPr lang="en-US" sz="1400" u="none" strike="noStrike" baseline="-25000">
                          <a:effectLst/>
                        </a:rPr>
                        <a:t>4</a:t>
                      </a:r>
                      <a:r>
                        <a:rPr lang="en-US" sz="1400" u="none" strike="noStrike" baseline="30000">
                          <a:effectLst/>
                        </a:rPr>
                        <a:t>+</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-13.221</a:t>
                      </a:r>
                      <a:endParaRPr lang="en-US" sz="14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0.326</a:t>
                      </a:r>
                      <a:endParaRPr lang="en-US" sz="14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3.877</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2 8</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0.084</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b="1" u="none" strike="noStrike" dirty="0">
                          <a:effectLst/>
                        </a:rPr>
                        <a:t>-</a:t>
                      </a:r>
                      <a:endParaRPr lang="en-US" sz="1400" b="1"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156610944"/>
                  </a:ext>
                </a:extLst>
              </a:tr>
              <a:tr h="262912">
                <a:tc>
                  <a:txBody>
                    <a:bodyPr/>
                    <a:lstStyle/>
                    <a:p>
                      <a:pPr algn="ctr" rtl="0" fontAlgn="b"/>
                      <a:r>
                        <a:rPr lang="en-US" sz="1400" u="none" strike="noStrike">
                          <a:effectLst/>
                        </a:rPr>
                        <a:t>Shannon</a:t>
                      </a:r>
                      <a:r>
                        <a:rPr lang="en-US" sz="1400" u="none" strike="noStrike" baseline="-25000">
                          <a:effectLst/>
                        </a:rPr>
                        <a:t>Fish</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400" u="none" strike="noStrike">
                          <a:effectLst/>
                        </a:rPr>
                        <a:t>Conductivity</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-0.920</a:t>
                      </a:r>
                      <a:endParaRPr lang="en-US" sz="14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0.413</a:t>
                      </a:r>
                      <a:endParaRPr lang="en-US" sz="14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5.636</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2 8</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  0.045*</a:t>
                      </a:r>
                      <a:endParaRPr lang="en-US" sz="14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b="1" u="none" strike="noStrike" dirty="0">
                          <a:effectLst/>
                        </a:rPr>
                        <a:t>-</a:t>
                      </a:r>
                      <a:endParaRPr lang="en-US" sz="1400" b="1"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4130369361"/>
                  </a:ext>
                </a:extLst>
              </a:tr>
              <a:tr h="262912">
                <a:tc>
                  <a:txBody>
                    <a:bodyPr/>
                    <a:lstStyle/>
                    <a:p>
                      <a:pPr algn="ctr" rtl="0" fontAlgn="b"/>
                      <a:r>
                        <a:rPr lang="en-US" sz="1400" u="none" strike="noStrike">
                          <a:effectLst/>
                        </a:rPr>
                        <a:t>Shannon</a:t>
                      </a:r>
                      <a:r>
                        <a:rPr lang="en-US" sz="1400" u="none" strike="noStrike" baseline="-25000">
                          <a:effectLst/>
                        </a:rPr>
                        <a:t>Invert</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400" u="none" strike="noStrike">
                          <a:effectLst/>
                        </a:rPr>
                        <a:t>Flashiness</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8.651</a:t>
                      </a:r>
                      <a:endParaRPr lang="en-US" sz="14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0.061</a:t>
                      </a:r>
                      <a:endParaRPr lang="en-US" sz="14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0.517</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2 8</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0.493</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b="1" u="none" strike="noStrike" dirty="0">
                          <a:effectLst/>
                        </a:rPr>
                        <a:t>+</a:t>
                      </a:r>
                      <a:endParaRPr lang="en-US" sz="1400" b="1"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997756138"/>
                  </a:ext>
                </a:extLst>
              </a:tr>
              <a:tr h="262912">
                <a:tc>
                  <a:txBody>
                    <a:bodyPr/>
                    <a:lstStyle/>
                    <a:p>
                      <a:pPr algn="ctr" rtl="0" fontAlgn="b"/>
                      <a:r>
                        <a:rPr lang="en-US" sz="1400" u="none" strike="noStrike">
                          <a:effectLst/>
                        </a:rPr>
                        <a:t>Shannon</a:t>
                      </a:r>
                      <a:r>
                        <a:rPr lang="en-US" sz="1400" u="none" strike="noStrike" baseline="-25000">
                          <a:effectLst/>
                        </a:rPr>
                        <a:t>Invert</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400" u="none" strike="noStrike">
                          <a:effectLst/>
                        </a:rPr>
                        <a:t>Precipitation</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-0.085</a:t>
                      </a:r>
                      <a:endParaRPr lang="en-US" sz="14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0.057</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0.487</a:t>
                      </a:r>
                      <a:endParaRPr lang="en-US" sz="14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2 8</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0.505</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b="1" u="none" strike="noStrike" dirty="0">
                          <a:effectLst/>
                        </a:rPr>
                        <a:t>-</a:t>
                      </a:r>
                      <a:endParaRPr lang="en-US" sz="1400" b="1"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920295029"/>
                  </a:ext>
                </a:extLst>
              </a:tr>
              <a:tr h="293248">
                <a:tc>
                  <a:txBody>
                    <a:bodyPr/>
                    <a:lstStyle/>
                    <a:p>
                      <a:pPr algn="ctr" rtl="0" fontAlgn="b"/>
                      <a:r>
                        <a:rPr lang="en-US" sz="1400" u="none" strike="noStrike">
                          <a:effectLst/>
                        </a:rPr>
                        <a:t>Shannon</a:t>
                      </a:r>
                      <a:r>
                        <a:rPr lang="en-US" sz="1400" u="none" strike="noStrike" baseline="-25000">
                          <a:effectLst/>
                        </a:rPr>
                        <a:t>Invert</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400" u="none" strike="noStrike">
                          <a:effectLst/>
                        </a:rPr>
                        <a:t>Low Flow Pulse %</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-0.489</a:t>
                      </a:r>
                      <a:endParaRPr lang="en-US" sz="14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0.336</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4.056</a:t>
                      </a:r>
                      <a:endParaRPr lang="en-US" sz="14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2 8</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0.079</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b="1" u="none" strike="noStrike" dirty="0">
                          <a:effectLst/>
                        </a:rPr>
                        <a:t>   - *</a:t>
                      </a:r>
                      <a:endParaRPr lang="en-US" sz="1400" b="1"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359374609"/>
                  </a:ext>
                </a:extLst>
              </a:tr>
              <a:tr h="273024">
                <a:tc>
                  <a:txBody>
                    <a:bodyPr/>
                    <a:lstStyle/>
                    <a:p>
                      <a:pPr algn="ctr" rtl="0" fontAlgn="b"/>
                      <a:r>
                        <a:rPr lang="en-US" sz="1400" u="none" strike="noStrike">
                          <a:effectLst/>
                        </a:rPr>
                        <a:t>Shannon</a:t>
                      </a:r>
                      <a:r>
                        <a:rPr lang="en-US" sz="1400" u="none" strike="noStrike" baseline="-25000">
                          <a:effectLst/>
                        </a:rPr>
                        <a:t>Invert</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l" rtl="0" fontAlgn="b"/>
                      <a:r>
                        <a:rPr lang="en-US" sz="1400" u="none" strike="noStrike">
                          <a:effectLst/>
                        </a:rPr>
                        <a:t>NH</a:t>
                      </a:r>
                      <a:r>
                        <a:rPr lang="en-US" sz="1400" u="none" strike="noStrike" baseline="-25000">
                          <a:effectLst/>
                        </a:rPr>
                        <a:t>4</a:t>
                      </a:r>
                      <a:r>
                        <a:rPr lang="en-US" sz="1400" u="none" strike="noStrike" baseline="30000">
                          <a:effectLst/>
                        </a:rPr>
                        <a:t>+</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-2.519</a:t>
                      </a:r>
                      <a:endParaRPr lang="en-US" sz="14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0.001</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0.004</a:t>
                      </a:r>
                      <a:endParaRPr lang="en-US" sz="14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2 8</a:t>
                      </a:r>
                      <a:endParaRPr lang="en-US" sz="14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0.950</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b="1" u="none" strike="noStrike" dirty="0">
                          <a:effectLst/>
                        </a:rPr>
                        <a:t>-</a:t>
                      </a:r>
                      <a:endParaRPr lang="en-US" sz="1400" b="1"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609237893"/>
                  </a:ext>
                </a:extLst>
              </a:tr>
              <a:tr h="262912">
                <a:tc>
                  <a:txBody>
                    <a:bodyPr/>
                    <a:lstStyle/>
                    <a:p>
                      <a:pPr algn="ctr" rtl="0" fontAlgn="b"/>
                      <a:r>
                        <a:rPr lang="en-US" sz="1400" u="none" strike="noStrike">
                          <a:effectLst/>
                        </a:rPr>
                        <a:t>Shannon</a:t>
                      </a:r>
                      <a:r>
                        <a:rPr lang="en-US" sz="1400" u="none" strike="noStrike" baseline="-25000">
                          <a:effectLst/>
                        </a:rPr>
                        <a:t>Invert</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400" u="none" strike="noStrike">
                          <a:effectLst/>
                        </a:rPr>
                        <a:t>Conductivity</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-0.884</a:t>
                      </a:r>
                      <a:endParaRPr lang="en-US" sz="14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0.017</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0.135</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2 8</a:t>
                      </a:r>
                      <a:endParaRPr lang="en-US" sz="14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0.723</a:t>
                      </a:r>
                      <a:endParaRPr lang="en-US" sz="14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b="1" u="none" strike="noStrike">
                          <a:effectLst/>
                        </a:rPr>
                        <a:t>-</a:t>
                      </a:r>
                      <a:endParaRPr lang="en-US" sz="1400" b="1"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699958186"/>
                  </a:ext>
                </a:extLst>
              </a:tr>
              <a:tr h="262912">
                <a:tc>
                  <a:txBody>
                    <a:bodyPr/>
                    <a:lstStyle/>
                    <a:p>
                      <a:pPr algn="ctr" rtl="0" fontAlgn="b"/>
                      <a:r>
                        <a:rPr lang="en-US" sz="1400" u="none" strike="noStrike">
                          <a:effectLst/>
                        </a:rPr>
                        <a:t>Shannon</a:t>
                      </a:r>
                      <a:r>
                        <a:rPr lang="en-US" sz="1400" u="none" strike="noStrike" baseline="-25000">
                          <a:effectLst/>
                        </a:rPr>
                        <a:t>Invert</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400" u="none" strike="noStrike" dirty="0">
                          <a:effectLst/>
                        </a:rPr>
                        <a:t>Channel Shape</a:t>
                      </a:r>
                      <a:endParaRPr lang="en-US" sz="14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-0.899</a:t>
                      </a:r>
                      <a:endParaRPr lang="en-US" sz="14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0.193</a:t>
                      </a:r>
                      <a:endParaRPr lang="en-US" sz="14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1.917</a:t>
                      </a:r>
                      <a:endParaRPr lang="en-US" sz="14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2 8</a:t>
                      </a:r>
                      <a:endParaRPr lang="en-US" sz="14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0.204</a:t>
                      </a:r>
                      <a:endParaRPr lang="en-US" sz="14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b="1" u="none" strike="noStrike" dirty="0">
                          <a:effectLst/>
                        </a:rPr>
                        <a:t>-</a:t>
                      </a:r>
                      <a:endParaRPr lang="en-US" sz="1400" b="1"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182902916"/>
                  </a:ext>
                </a:extLst>
              </a:tr>
            </a:tbl>
          </a:graphicData>
        </a:graphic>
      </p:graphicFrame>
    </p:spTree>
    <p:extLst>
      <p:ext uri="{BB962C8B-B14F-4D97-AF65-F5344CB8AC3E}">
        <p14:creationId xmlns:p14="http://schemas.microsoft.com/office/powerpoint/2010/main" val="1753062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4FCD9957-3F1C-454E-8D30-18A08F9F7A65}"/>
              </a:ext>
            </a:extLst>
          </p:cNvPr>
          <p:cNvGraphicFramePr>
            <a:graphicFrameLocks noGrp="1"/>
          </p:cNvGraphicFramePr>
          <p:nvPr>
            <p:extLst>
              <p:ext uri="{D42A27DB-BD31-4B8C-83A1-F6EECF244321}">
                <p14:modId xmlns:p14="http://schemas.microsoft.com/office/powerpoint/2010/main" val="3492758847"/>
              </p:ext>
            </p:extLst>
          </p:nvPr>
        </p:nvGraphicFramePr>
        <p:xfrm>
          <a:off x="3111500" y="1817370"/>
          <a:ext cx="5270500" cy="2773680"/>
        </p:xfrm>
        <a:graphic>
          <a:graphicData uri="http://schemas.openxmlformats.org/drawingml/2006/table">
            <a:tbl>
              <a:tblPr firstRow="1">
                <a:tableStyleId>{C083E6E3-FA7D-4D7B-A595-EF9225AFEA82}</a:tableStyleId>
              </a:tblPr>
              <a:tblGrid>
                <a:gridCol w="2870200">
                  <a:extLst>
                    <a:ext uri="{9D8B030D-6E8A-4147-A177-3AD203B41FA5}">
                      <a16:colId xmlns:a16="http://schemas.microsoft.com/office/drawing/2014/main" val="2544227956"/>
                    </a:ext>
                  </a:extLst>
                </a:gridCol>
                <a:gridCol w="1003066">
                  <a:extLst>
                    <a:ext uri="{9D8B030D-6E8A-4147-A177-3AD203B41FA5}">
                      <a16:colId xmlns:a16="http://schemas.microsoft.com/office/drawing/2014/main" val="3350896857"/>
                    </a:ext>
                  </a:extLst>
                </a:gridCol>
                <a:gridCol w="1397234">
                  <a:extLst>
                    <a:ext uri="{9D8B030D-6E8A-4147-A177-3AD203B41FA5}">
                      <a16:colId xmlns:a16="http://schemas.microsoft.com/office/drawing/2014/main" val="511788474"/>
                    </a:ext>
                  </a:extLst>
                </a:gridCol>
              </a:tblGrid>
              <a:tr h="200025">
                <a:tc>
                  <a:txBody>
                    <a:bodyPr/>
                    <a:lstStyle/>
                    <a:p>
                      <a:pPr algn="l" fontAlgn="b"/>
                      <a:r>
                        <a:rPr lang="en-US" sz="1400" b="1" u="none" strike="noStrike" dirty="0">
                          <a:solidFill>
                            <a:srgbClr val="000000"/>
                          </a:solidFill>
                          <a:effectLst/>
                          <a:latin typeface="Arial" panose="020B0604020202020204" pitchFamily="34" charset="0"/>
                          <a:cs typeface="Arial" panose="020B0604020202020204" pitchFamily="34" charset="0"/>
                        </a:rPr>
                        <a:t>Environmental Feature</a:t>
                      </a:r>
                      <a:endParaRPr lang="en-US" sz="14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b="1" u="none" strike="noStrike" dirty="0">
                          <a:solidFill>
                            <a:srgbClr val="000000"/>
                          </a:solidFill>
                          <a:effectLst/>
                          <a:latin typeface="Arial" panose="020B0604020202020204" pitchFamily="34" charset="0"/>
                          <a:cs typeface="Arial" panose="020B0604020202020204" pitchFamily="34" charset="0"/>
                        </a:rPr>
                        <a:t>Mean</a:t>
                      </a:r>
                      <a:endParaRPr lang="en-US" sz="14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b="1" u="none" strike="noStrike" dirty="0">
                          <a:solidFill>
                            <a:srgbClr val="000000"/>
                          </a:solidFill>
                          <a:effectLst/>
                          <a:latin typeface="Arial" panose="020B0604020202020204" pitchFamily="34" charset="0"/>
                          <a:cs typeface="Arial" panose="020B0604020202020204" pitchFamily="34" charset="0"/>
                        </a:rPr>
                        <a:t>Interquartile</a:t>
                      </a:r>
                    </a:p>
                    <a:p>
                      <a:pPr algn="ctr" fontAlgn="b"/>
                      <a:r>
                        <a:rPr lang="en-US" sz="1400" b="1" u="none" strike="noStrike" dirty="0">
                          <a:solidFill>
                            <a:srgbClr val="000000"/>
                          </a:solidFill>
                          <a:effectLst/>
                          <a:latin typeface="Arial" panose="020B0604020202020204" pitchFamily="34" charset="0"/>
                          <a:cs typeface="Arial" panose="020B0604020202020204" pitchFamily="34" charset="0"/>
                        </a:rPr>
                        <a:t> Range</a:t>
                      </a:r>
                      <a:endParaRPr lang="en-US" sz="14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3479325745"/>
                  </a:ext>
                </a:extLst>
              </a:tr>
              <a:tr h="190500">
                <a:tc>
                  <a:txBody>
                    <a:bodyPr/>
                    <a:lstStyle/>
                    <a:p>
                      <a:pPr algn="l" fontAlgn="b"/>
                      <a:r>
                        <a:rPr lang="en-US" sz="1400" b="0" u="none" strike="noStrike" dirty="0">
                          <a:solidFill>
                            <a:srgbClr val="000000"/>
                          </a:solidFill>
                          <a:effectLst/>
                          <a:latin typeface="Arial" panose="020B0604020202020204" pitchFamily="34" charset="0"/>
                          <a:cs typeface="Arial" panose="020B0604020202020204" pitchFamily="34" charset="0"/>
                        </a:rPr>
                        <a:t>Precipitaiton (cm/yr)</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b="0" u="none" strike="noStrike" dirty="0">
                          <a:solidFill>
                            <a:srgbClr val="000000"/>
                          </a:solidFill>
                          <a:effectLst/>
                          <a:latin typeface="Arial" panose="020B0604020202020204" pitchFamily="34" charset="0"/>
                          <a:cs typeface="Arial" panose="020B0604020202020204" pitchFamily="34" charset="0"/>
                        </a:rPr>
                        <a:t>92.5</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b="0" u="none" strike="noStrike" dirty="0">
                          <a:solidFill>
                            <a:srgbClr val="000000"/>
                          </a:solidFill>
                          <a:effectLst/>
                          <a:latin typeface="Arial" panose="020B0604020202020204" pitchFamily="34" charset="0"/>
                          <a:cs typeface="Arial" panose="020B0604020202020204" pitchFamily="34" charset="0"/>
                        </a:rPr>
                        <a:t>24.6</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3715615965"/>
                  </a:ext>
                </a:extLst>
              </a:tr>
              <a:tr h="190500">
                <a:tc>
                  <a:txBody>
                    <a:bodyPr/>
                    <a:lstStyle/>
                    <a:p>
                      <a:pPr algn="l" fontAlgn="b"/>
                      <a:r>
                        <a:rPr lang="en-US" sz="1400" b="0" u="none" strike="noStrike" dirty="0">
                          <a:solidFill>
                            <a:srgbClr val="000000"/>
                          </a:solidFill>
                          <a:effectLst/>
                          <a:latin typeface="Arial" panose="020B0604020202020204" pitchFamily="34" charset="0"/>
                          <a:cs typeface="Arial" panose="020B0604020202020204" pitchFamily="34" charset="0"/>
                        </a:rPr>
                        <a:t>Mean Air Temperature (°C)</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b="0" u="none" strike="noStrike" dirty="0">
                          <a:solidFill>
                            <a:srgbClr val="000000"/>
                          </a:solidFill>
                          <a:effectLst/>
                          <a:latin typeface="Arial" panose="020B0604020202020204" pitchFamily="34" charset="0"/>
                          <a:cs typeface="Arial" panose="020B0604020202020204" pitchFamily="34" charset="0"/>
                        </a:rPr>
                        <a:t>21.1</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b="0" u="none" strike="noStrike" dirty="0">
                          <a:solidFill>
                            <a:srgbClr val="000000"/>
                          </a:solidFill>
                          <a:effectLst/>
                          <a:latin typeface="Arial" panose="020B0604020202020204" pitchFamily="34" charset="0"/>
                          <a:cs typeface="Arial" panose="020B0604020202020204" pitchFamily="34" charset="0"/>
                        </a:rPr>
                        <a:t>0.3</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3486910227"/>
                  </a:ext>
                </a:extLst>
              </a:tr>
              <a:tr h="190500">
                <a:tc>
                  <a:txBody>
                    <a:bodyPr/>
                    <a:lstStyle/>
                    <a:p>
                      <a:pPr algn="l" fontAlgn="b"/>
                      <a:r>
                        <a:rPr lang="en-US" sz="1400" b="0" u="none" strike="noStrike" dirty="0">
                          <a:solidFill>
                            <a:srgbClr val="000000"/>
                          </a:solidFill>
                          <a:effectLst/>
                          <a:latin typeface="Arial" panose="020B0604020202020204" pitchFamily="34" charset="0"/>
                          <a:cs typeface="Arial" panose="020B0604020202020204" pitchFamily="34" charset="0"/>
                        </a:rPr>
                        <a:t>Minimum Air Temperature (°C)</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b="0" u="none" strike="noStrike" dirty="0">
                          <a:solidFill>
                            <a:srgbClr val="000000"/>
                          </a:solidFill>
                          <a:effectLst/>
                          <a:latin typeface="Arial" panose="020B0604020202020204" pitchFamily="34" charset="0"/>
                          <a:cs typeface="Arial" panose="020B0604020202020204" pitchFamily="34" charset="0"/>
                        </a:rPr>
                        <a:t>15.1</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b="0" u="none" strike="noStrike" dirty="0">
                          <a:solidFill>
                            <a:srgbClr val="000000"/>
                          </a:solidFill>
                          <a:effectLst/>
                          <a:latin typeface="Arial" panose="020B0604020202020204" pitchFamily="34" charset="0"/>
                          <a:cs typeface="Arial" panose="020B0604020202020204" pitchFamily="34" charset="0"/>
                        </a:rPr>
                        <a:t>0.4</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501628159"/>
                  </a:ext>
                </a:extLst>
              </a:tr>
              <a:tr h="190500">
                <a:tc>
                  <a:txBody>
                    <a:bodyPr/>
                    <a:lstStyle/>
                    <a:p>
                      <a:pPr algn="l" fontAlgn="b"/>
                      <a:r>
                        <a:rPr lang="en-US" sz="1400" b="0" u="none" strike="noStrike" dirty="0">
                          <a:solidFill>
                            <a:srgbClr val="000000"/>
                          </a:solidFill>
                          <a:effectLst/>
                          <a:latin typeface="Arial" panose="020B0604020202020204" pitchFamily="34" charset="0"/>
                          <a:cs typeface="Arial" panose="020B0604020202020204" pitchFamily="34" charset="0"/>
                        </a:rPr>
                        <a:t>Maximum Air Temperature (°C)</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b="0" u="none" strike="noStrike" dirty="0">
                          <a:solidFill>
                            <a:srgbClr val="000000"/>
                          </a:solidFill>
                          <a:effectLst/>
                          <a:latin typeface="Arial" panose="020B0604020202020204" pitchFamily="34" charset="0"/>
                          <a:cs typeface="Arial" panose="020B0604020202020204" pitchFamily="34" charset="0"/>
                        </a:rPr>
                        <a:t>27.5</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b="0" u="none" strike="noStrike" dirty="0">
                          <a:solidFill>
                            <a:srgbClr val="000000"/>
                          </a:solidFill>
                          <a:effectLst/>
                          <a:latin typeface="Arial" panose="020B0604020202020204" pitchFamily="34" charset="0"/>
                          <a:cs typeface="Arial" panose="020B0604020202020204" pitchFamily="34" charset="0"/>
                        </a:rPr>
                        <a:t>0.8</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2390792723"/>
                  </a:ext>
                </a:extLst>
              </a:tr>
              <a:tr h="190500">
                <a:tc>
                  <a:txBody>
                    <a:bodyPr/>
                    <a:lstStyle/>
                    <a:p>
                      <a:pPr algn="l" fontAlgn="b"/>
                      <a:r>
                        <a:rPr lang="en-US" sz="1400" b="0" u="none" strike="noStrike" dirty="0">
                          <a:solidFill>
                            <a:srgbClr val="000000"/>
                          </a:solidFill>
                          <a:effectLst/>
                          <a:latin typeface="Arial" panose="020B0604020202020204" pitchFamily="34" charset="0"/>
                          <a:cs typeface="Arial" panose="020B0604020202020204" pitchFamily="34" charset="0"/>
                        </a:rPr>
                        <a:t>Elevation (m)</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b="0" u="none" strike="noStrike" dirty="0">
                          <a:solidFill>
                            <a:srgbClr val="000000"/>
                          </a:solidFill>
                          <a:effectLst/>
                          <a:latin typeface="Arial" panose="020B0604020202020204" pitchFamily="34" charset="0"/>
                          <a:cs typeface="Arial" panose="020B0604020202020204" pitchFamily="34" charset="0"/>
                        </a:rPr>
                        <a:t>29.9</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b="0" u="none" strike="noStrike" dirty="0">
                          <a:solidFill>
                            <a:srgbClr val="000000"/>
                          </a:solidFill>
                          <a:effectLst/>
                          <a:latin typeface="Arial" panose="020B0604020202020204" pitchFamily="34" charset="0"/>
                          <a:cs typeface="Arial" panose="020B0604020202020204" pitchFamily="34" charset="0"/>
                        </a:rPr>
                        <a:t>32.0</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1022536192"/>
                  </a:ext>
                </a:extLst>
              </a:tr>
              <a:tr h="190500">
                <a:tc>
                  <a:txBody>
                    <a:bodyPr/>
                    <a:lstStyle/>
                    <a:p>
                      <a:pPr algn="l" fontAlgn="b"/>
                      <a:r>
                        <a:rPr lang="en-US" sz="1400" b="0" u="none" strike="noStrike" dirty="0">
                          <a:solidFill>
                            <a:srgbClr val="000000"/>
                          </a:solidFill>
                          <a:effectLst/>
                          <a:latin typeface="Arial" panose="020B0604020202020204" pitchFamily="34" charset="0"/>
                          <a:cs typeface="Arial" panose="020B0604020202020204" pitchFamily="34" charset="0"/>
                        </a:rPr>
                        <a:t>Average Basin Slope (%)</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b="0" u="none" strike="noStrike" dirty="0">
                          <a:solidFill>
                            <a:srgbClr val="000000"/>
                          </a:solidFill>
                          <a:effectLst/>
                          <a:latin typeface="Arial" panose="020B0604020202020204" pitchFamily="34" charset="0"/>
                          <a:cs typeface="Arial" panose="020B0604020202020204" pitchFamily="34" charset="0"/>
                        </a:rPr>
                        <a:t>0.7</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b="0" u="none" strike="noStrike" dirty="0">
                          <a:solidFill>
                            <a:srgbClr val="000000"/>
                          </a:solidFill>
                          <a:effectLst/>
                          <a:latin typeface="Arial" panose="020B0604020202020204" pitchFamily="34" charset="0"/>
                          <a:cs typeface="Arial" panose="020B0604020202020204" pitchFamily="34" charset="0"/>
                        </a:rPr>
                        <a:t>0.8</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552426689"/>
                  </a:ext>
                </a:extLst>
              </a:tr>
              <a:tr h="190500">
                <a:tc>
                  <a:txBody>
                    <a:bodyPr/>
                    <a:lstStyle/>
                    <a:p>
                      <a:pPr algn="l" fontAlgn="b"/>
                      <a:r>
                        <a:rPr lang="en-US" sz="1400" b="0" u="none" strike="noStrike" dirty="0">
                          <a:solidFill>
                            <a:srgbClr val="000000"/>
                          </a:solidFill>
                          <a:effectLst/>
                          <a:latin typeface="Arial" panose="020B0604020202020204" pitchFamily="34" charset="0"/>
                          <a:cs typeface="Arial" panose="020B0604020202020204" pitchFamily="34" charset="0"/>
                        </a:rPr>
                        <a:t>Human Development (%)</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b="0" u="none" strike="noStrike" dirty="0">
                          <a:solidFill>
                            <a:srgbClr val="000000"/>
                          </a:solidFill>
                          <a:effectLst/>
                          <a:latin typeface="Arial" panose="020B0604020202020204" pitchFamily="34" charset="0"/>
                          <a:cs typeface="Arial" panose="020B0604020202020204" pitchFamily="34" charset="0"/>
                        </a:rPr>
                        <a:t>13.3</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b="0" u="none" strike="noStrike" dirty="0">
                          <a:solidFill>
                            <a:srgbClr val="000000"/>
                          </a:solidFill>
                          <a:effectLst/>
                          <a:latin typeface="Arial" panose="020B0604020202020204" pitchFamily="34" charset="0"/>
                          <a:cs typeface="Arial" panose="020B0604020202020204" pitchFamily="34" charset="0"/>
                        </a:rPr>
                        <a:t>5.8</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4232207788"/>
                  </a:ext>
                </a:extLst>
              </a:tr>
              <a:tr h="190500">
                <a:tc>
                  <a:txBody>
                    <a:bodyPr/>
                    <a:lstStyle/>
                    <a:p>
                      <a:pPr algn="l" fontAlgn="b"/>
                      <a:r>
                        <a:rPr lang="en-US" sz="1400" b="0" u="none" strike="noStrike" dirty="0">
                          <a:solidFill>
                            <a:srgbClr val="000000"/>
                          </a:solidFill>
                          <a:effectLst/>
                          <a:latin typeface="Arial" panose="020B0604020202020204" pitchFamily="34" charset="0"/>
                          <a:cs typeface="Arial" panose="020B0604020202020204" pitchFamily="34" charset="0"/>
                        </a:rPr>
                        <a:t>Planted Cropland (%)</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b="0" u="none" strike="noStrike" dirty="0">
                          <a:solidFill>
                            <a:srgbClr val="000000"/>
                          </a:solidFill>
                          <a:effectLst/>
                          <a:latin typeface="Arial" panose="020B0604020202020204" pitchFamily="34" charset="0"/>
                          <a:cs typeface="Arial" panose="020B0604020202020204" pitchFamily="34" charset="0"/>
                        </a:rPr>
                        <a:t>41.8</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b="0" u="none" strike="noStrike" dirty="0">
                          <a:solidFill>
                            <a:srgbClr val="000000"/>
                          </a:solidFill>
                          <a:effectLst/>
                          <a:latin typeface="Arial" panose="020B0604020202020204" pitchFamily="34" charset="0"/>
                          <a:cs typeface="Arial" panose="020B0604020202020204" pitchFamily="34" charset="0"/>
                        </a:rPr>
                        <a:t>23.9</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3530716494"/>
                  </a:ext>
                </a:extLst>
              </a:tr>
              <a:tr h="190500">
                <a:tc>
                  <a:txBody>
                    <a:bodyPr/>
                    <a:lstStyle/>
                    <a:p>
                      <a:pPr algn="l" fontAlgn="b"/>
                      <a:r>
                        <a:rPr lang="en-US" sz="1400" b="0" u="none" strike="noStrike" dirty="0">
                          <a:solidFill>
                            <a:srgbClr val="000000"/>
                          </a:solidFill>
                          <a:effectLst/>
                          <a:latin typeface="Arial" panose="020B0604020202020204" pitchFamily="34" charset="0"/>
                          <a:cs typeface="Arial" panose="020B0604020202020204" pitchFamily="34" charset="0"/>
                        </a:rPr>
                        <a:t>Average Clay Content (%)</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b="0" u="none" strike="noStrike" dirty="0">
                          <a:solidFill>
                            <a:srgbClr val="000000"/>
                          </a:solidFill>
                          <a:effectLst/>
                          <a:latin typeface="Arial" panose="020B0604020202020204" pitchFamily="34" charset="0"/>
                          <a:cs typeface="Arial" panose="020B0604020202020204" pitchFamily="34" charset="0"/>
                        </a:rPr>
                        <a:t>30.5</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b="0" u="none" strike="noStrike" dirty="0">
                          <a:solidFill>
                            <a:srgbClr val="000000"/>
                          </a:solidFill>
                          <a:effectLst/>
                          <a:latin typeface="Arial" panose="020B0604020202020204" pitchFamily="34" charset="0"/>
                          <a:cs typeface="Arial" panose="020B0604020202020204" pitchFamily="34" charset="0"/>
                        </a:rPr>
                        <a:t>4.6</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1394249313"/>
                  </a:ext>
                </a:extLst>
              </a:tr>
              <a:tr h="190500">
                <a:tc>
                  <a:txBody>
                    <a:bodyPr/>
                    <a:lstStyle/>
                    <a:p>
                      <a:pPr algn="l" fontAlgn="b"/>
                      <a:r>
                        <a:rPr lang="en-US" sz="1400" b="0" u="none" strike="noStrike" dirty="0">
                          <a:solidFill>
                            <a:srgbClr val="000000"/>
                          </a:solidFill>
                          <a:effectLst/>
                          <a:latin typeface="Arial" panose="020B0604020202020204" pitchFamily="34" charset="0"/>
                          <a:cs typeface="Arial" panose="020B0604020202020204" pitchFamily="34" charset="0"/>
                        </a:rPr>
                        <a:t>Average Silt Content (%)</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b="0" u="none" strike="noStrike" dirty="0">
                          <a:solidFill>
                            <a:srgbClr val="000000"/>
                          </a:solidFill>
                          <a:effectLst/>
                          <a:latin typeface="Arial" panose="020B0604020202020204" pitchFamily="34" charset="0"/>
                          <a:cs typeface="Arial" panose="020B0604020202020204" pitchFamily="34" charset="0"/>
                        </a:rPr>
                        <a:t>31.0</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b="0" u="none" strike="noStrike" dirty="0">
                          <a:solidFill>
                            <a:srgbClr val="000000"/>
                          </a:solidFill>
                          <a:effectLst/>
                          <a:latin typeface="Arial" panose="020B0604020202020204" pitchFamily="34" charset="0"/>
                          <a:cs typeface="Arial" panose="020B0604020202020204" pitchFamily="34" charset="0"/>
                        </a:rPr>
                        <a:t>2.1</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3169719425"/>
                  </a:ext>
                </a:extLst>
              </a:tr>
              <a:tr h="190500">
                <a:tc>
                  <a:txBody>
                    <a:bodyPr/>
                    <a:lstStyle/>
                    <a:p>
                      <a:pPr algn="l" fontAlgn="b"/>
                      <a:r>
                        <a:rPr lang="en-US" sz="1400" b="0" u="none" strike="noStrike" dirty="0">
                          <a:solidFill>
                            <a:srgbClr val="000000"/>
                          </a:solidFill>
                          <a:effectLst/>
                          <a:latin typeface="Arial" panose="020B0604020202020204" pitchFamily="34" charset="0"/>
                          <a:cs typeface="Arial" panose="020B0604020202020204" pitchFamily="34" charset="0"/>
                        </a:rPr>
                        <a:t>Average Sand Content (%)</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b="0" u="none" strike="noStrike" dirty="0">
                          <a:solidFill>
                            <a:srgbClr val="000000"/>
                          </a:solidFill>
                          <a:effectLst/>
                          <a:latin typeface="Arial" panose="020B0604020202020204" pitchFamily="34" charset="0"/>
                          <a:cs typeface="Arial" panose="020B0604020202020204" pitchFamily="34" charset="0"/>
                        </a:rPr>
                        <a:t>38.5</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b="0" u="none" strike="noStrike" dirty="0">
                          <a:solidFill>
                            <a:srgbClr val="000000"/>
                          </a:solidFill>
                          <a:effectLst/>
                          <a:latin typeface="Arial" panose="020B0604020202020204" pitchFamily="34" charset="0"/>
                          <a:cs typeface="Arial" panose="020B0604020202020204" pitchFamily="34" charset="0"/>
                        </a:rPr>
                        <a:t>3.9</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609939124"/>
                  </a:ext>
                </a:extLst>
              </a:tr>
            </a:tbl>
          </a:graphicData>
        </a:graphic>
      </p:graphicFrame>
      <p:sp>
        <p:nvSpPr>
          <p:cNvPr id="4" name="TextBox 3">
            <a:extLst>
              <a:ext uri="{FF2B5EF4-FFF2-40B4-BE49-F238E27FC236}">
                <a16:creationId xmlns:a16="http://schemas.microsoft.com/office/drawing/2014/main" id="{4D9546F0-CCDF-436C-8C0E-D58E54A58653}"/>
              </a:ext>
            </a:extLst>
          </p:cNvPr>
          <p:cNvSpPr txBox="1"/>
          <p:nvPr/>
        </p:nvSpPr>
        <p:spPr>
          <a:xfrm>
            <a:off x="726394" y="5084720"/>
            <a:ext cx="11251963" cy="738664"/>
          </a:xfrm>
          <a:prstGeom prst="rect">
            <a:avLst/>
          </a:prstGeom>
          <a:noFill/>
        </p:spPr>
        <p:txBody>
          <a:bodyPr wrap="square">
            <a:spAutoFit/>
          </a:bodyPr>
          <a:lstStyle/>
          <a:p>
            <a:pPr>
              <a:defRPr/>
            </a:pPr>
            <a:r>
              <a:rPr lang="en-US" sz="1400" b="1" dirty="0">
                <a:latin typeface="Arial" panose="020B0604020202020204" pitchFamily="34" charset="0"/>
                <a:cs typeface="Arial" panose="020B0604020202020204" pitchFamily="34" charset="0"/>
              </a:rPr>
              <a:t>Supplemental Table 1:</a:t>
            </a:r>
            <a:r>
              <a:rPr lang="en-US" sz="1400" dirty="0">
                <a:latin typeface="Arial" panose="020B0604020202020204" pitchFamily="34" charset="0"/>
                <a:cs typeface="Arial" panose="020B0604020202020204" pitchFamily="34" charset="0"/>
              </a:rPr>
              <a:t> Mean and interquartile range values for environmental gradient features of 10 samples sites spanning the Texas Coastal Prairie. The source data was collected from </a:t>
            </a:r>
            <a:r>
              <a:rPr lang="en-US" sz="1400" dirty="0">
                <a:latin typeface="Arial" panose="020B0604020202020204" pitchFamily="34" charset="0"/>
                <a:ea typeface="Calibri" panose="020F0502020204030204" pitchFamily="34" charset="0"/>
                <a:cs typeface="Arial" panose="020B0604020202020204" pitchFamily="34" charset="0"/>
              </a:rPr>
              <a:t>US Geologic Surveyors Geospatial Attributes of Gages for Evaluating Streamflow, version II dataset </a:t>
            </a:r>
            <a:r>
              <a:rPr lang="en-US" sz="1400" dirty="0">
                <a:latin typeface="Arial" panose="020B0604020202020204" pitchFamily="34" charset="0"/>
                <a:cs typeface="Arial" panose="020B0604020202020204" pitchFamily="34" charset="0"/>
              </a:rPr>
              <a:t>(Falcone 2011).</a:t>
            </a:r>
          </a:p>
        </p:txBody>
      </p:sp>
    </p:spTree>
    <p:extLst>
      <p:ext uri="{BB962C8B-B14F-4D97-AF65-F5344CB8AC3E}">
        <p14:creationId xmlns:p14="http://schemas.microsoft.com/office/powerpoint/2010/main" val="1596704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9F3794-68E8-4595-8339-15D4AEEF773A}"/>
              </a:ext>
            </a:extLst>
          </p:cNvPr>
          <p:cNvSpPr txBox="1"/>
          <p:nvPr/>
        </p:nvSpPr>
        <p:spPr>
          <a:xfrm>
            <a:off x="1811887" y="5076432"/>
            <a:ext cx="8940890" cy="738664"/>
          </a:xfrm>
          <a:prstGeom prst="rect">
            <a:avLst/>
          </a:prstGeom>
          <a:noFill/>
        </p:spPr>
        <p:txBody>
          <a:bodyPr wrap="square">
            <a:spAutoFit/>
          </a:bodyPr>
          <a:lstStyle/>
          <a:p>
            <a:r>
              <a:rPr lang="en-US" sz="1400" b="1" dirty="0">
                <a:latin typeface="Arial" panose="020B0604020202020204" pitchFamily="34" charset="0"/>
                <a:cs typeface="Arial" panose="020B0604020202020204" pitchFamily="34" charset="0"/>
              </a:rPr>
              <a:t>Supplemental Table 2: </a:t>
            </a:r>
            <a:r>
              <a:rPr lang="en-US" sz="1400" dirty="0">
                <a:latin typeface="Arial" panose="020B0604020202020204" pitchFamily="34" charset="0"/>
                <a:cs typeface="Arial" panose="020B0604020202020204" pitchFamily="34" charset="0"/>
              </a:rPr>
              <a:t>Environmental values for the 10 sample sites. Annual precipitation, flashiness, and Low-Flow Pulse % were calculated using 30-year records provided by USGS stream gauges. Channel shape (stream width / stream depth), NH</a:t>
            </a:r>
            <a:r>
              <a:rPr lang="en-US" sz="1400" baseline="-25000" dirty="0">
                <a:latin typeface="Arial" panose="020B0604020202020204" pitchFamily="34" charset="0"/>
                <a:cs typeface="Arial" panose="020B0604020202020204" pitchFamily="34" charset="0"/>
              </a:rPr>
              <a:t>4</a:t>
            </a:r>
            <a:r>
              <a:rPr lang="en-US" sz="1400" baseline="30000" dirty="0">
                <a:latin typeface="Arial" panose="020B0604020202020204" pitchFamily="34" charset="0"/>
                <a:cs typeface="Arial" panose="020B0604020202020204" pitchFamily="34" charset="0"/>
              </a:rPr>
              <a:t>+</a:t>
            </a:r>
            <a:r>
              <a:rPr lang="en-US" sz="1400" dirty="0">
                <a:latin typeface="Arial" panose="020B0604020202020204" pitchFamily="34" charset="0"/>
                <a:cs typeface="Arial" panose="020B0604020202020204" pitchFamily="34" charset="0"/>
              </a:rPr>
              <a:t>, and conductivity were measured in-situ in during Spring 2017 sampling.</a:t>
            </a:r>
          </a:p>
        </p:txBody>
      </p:sp>
      <p:graphicFrame>
        <p:nvGraphicFramePr>
          <p:cNvPr id="2" name="Table 1">
            <a:extLst>
              <a:ext uri="{FF2B5EF4-FFF2-40B4-BE49-F238E27FC236}">
                <a16:creationId xmlns:a16="http://schemas.microsoft.com/office/drawing/2014/main" id="{5FB24237-AE61-43C7-B77A-EDF8B9D3FB6D}"/>
              </a:ext>
            </a:extLst>
          </p:cNvPr>
          <p:cNvGraphicFramePr>
            <a:graphicFrameLocks noGrp="1"/>
          </p:cNvGraphicFramePr>
          <p:nvPr>
            <p:extLst>
              <p:ext uri="{D42A27DB-BD31-4B8C-83A1-F6EECF244321}">
                <p14:modId xmlns:p14="http://schemas.microsoft.com/office/powerpoint/2010/main" val="1588157024"/>
              </p:ext>
            </p:extLst>
          </p:nvPr>
        </p:nvGraphicFramePr>
        <p:xfrm>
          <a:off x="1619251" y="1962150"/>
          <a:ext cx="9326162" cy="2597756"/>
        </p:xfrm>
        <a:graphic>
          <a:graphicData uri="http://schemas.openxmlformats.org/drawingml/2006/table">
            <a:tbl>
              <a:tblPr firstRow="1">
                <a:tableStyleId>{C083E6E3-FA7D-4D7B-A595-EF9225AFEA82}</a:tableStyleId>
              </a:tblPr>
              <a:tblGrid>
                <a:gridCol w="1354952">
                  <a:extLst>
                    <a:ext uri="{9D8B030D-6E8A-4147-A177-3AD203B41FA5}">
                      <a16:colId xmlns:a16="http://schemas.microsoft.com/office/drawing/2014/main" val="2041066968"/>
                    </a:ext>
                  </a:extLst>
                </a:gridCol>
                <a:gridCol w="1144841">
                  <a:extLst>
                    <a:ext uri="{9D8B030D-6E8A-4147-A177-3AD203B41FA5}">
                      <a16:colId xmlns:a16="http://schemas.microsoft.com/office/drawing/2014/main" val="217881924"/>
                    </a:ext>
                  </a:extLst>
                </a:gridCol>
                <a:gridCol w="1280160">
                  <a:extLst>
                    <a:ext uri="{9D8B030D-6E8A-4147-A177-3AD203B41FA5}">
                      <a16:colId xmlns:a16="http://schemas.microsoft.com/office/drawing/2014/main" val="2727982417"/>
                    </a:ext>
                  </a:extLst>
                </a:gridCol>
                <a:gridCol w="1065649">
                  <a:extLst>
                    <a:ext uri="{9D8B030D-6E8A-4147-A177-3AD203B41FA5}">
                      <a16:colId xmlns:a16="http://schemas.microsoft.com/office/drawing/2014/main" val="467323201"/>
                    </a:ext>
                  </a:extLst>
                </a:gridCol>
                <a:gridCol w="1280160">
                  <a:extLst>
                    <a:ext uri="{9D8B030D-6E8A-4147-A177-3AD203B41FA5}">
                      <a16:colId xmlns:a16="http://schemas.microsoft.com/office/drawing/2014/main" val="1716424815"/>
                    </a:ext>
                  </a:extLst>
                </a:gridCol>
                <a:gridCol w="1005840">
                  <a:extLst>
                    <a:ext uri="{9D8B030D-6E8A-4147-A177-3AD203B41FA5}">
                      <a16:colId xmlns:a16="http://schemas.microsoft.com/office/drawing/2014/main" val="1437392948"/>
                    </a:ext>
                  </a:extLst>
                </a:gridCol>
                <a:gridCol w="914400">
                  <a:extLst>
                    <a:ext uri="{9D8B030D-6E8A-4147-A177-3AD203B41FA5}">
                      <a16:colId xmlns:a16="http://schemas.microsoft.com/office/drawing/2014/main" val="4202330491"/>
                    </a:ext>
                  </a:extLst>
                </a:gridCol>
                <a:gridCol w="1280160">
                  <a:extLst>
                    <a:ext uri="{9D8B030D-6E8A-4147-A177-3AD203B41FA5}">
                      <a16:colId xmlns:a16="http://schemas.microsoft.com/office/drawing/2014/main" val="785727487"/>
                    </a:ext>
                  </a:extLst>
                </a:gridCol>
              </a:tblGrid>
              <a:tr h="400945">
                <a:tc>
                  <a:txBody>
                    <a:bodyPr/>
                    <a:lstStyle/>
                    <a:p>
                      <a:pPr algn="ctr" fontAlgn="b"/>
                      <a:r>
                        <a:rPr lang="en-US" sz="1400" u="none" strike="noStrike" dirty="0">
                          <a:effectLst/>
                          <a:latin typeface="Arial" panose="020B0604020202020204" pitchFamily="34" charset="0"/>
                          <a:cs typeface="Arial" panose="020B0604020202020204" pitchFamily="34" charset="0"/>
                        </a:rPr>
                        <a:t>Site Name</a:t>
                      </a:r>
                      <a:endParaRPr lang="en-US" sz="14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a:effectLst/>
                          <a:latin typeface="Arial" panose="020B0604020202020204" pitchFamily="34" charset="0"/>
                          <a:cs typeface="Arial" panose="020B0604020202020204" pitchFamily="34" charset="0"/>
                        </a:rPr>
                        <a:t>USGS  Station ID</a:t>
                      </a:r>
                      <a:endParaRPr lang="en-US" sz="14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Precipitation (cm/</a:t>
                      </a:r>
                      <a:r>
                        <a:rPr lang="en-US" sz="1400" u="none" strike="noStrike" dirty="0" err="1">
                          <a:effectLst/>
                          <a:latin typeface="Arial" panose="020B0604020202020204" pitchFamily="34" charset="0"/>
                          <a:cs typeface="Arial" panose="020B0604020202020204" pitchFamily="34" charset="0"/>
                        </a:rPr>
                        <a:t>yr</a:t>
                      </a:r>
                      <a:r>
                        <a:rPr lang="en-US" sz="1400" u="none" strike="noStrike" dirty="0">
                          <a:effectLst/>
                          <a:latin typeface="Arial" panose="020B0604020202020204" pitchFamily="34" charset="0"/>
                          <a:cs typeface="Arial" panose="020B0604020202020204" pitchFamily="34" charset="0"/>
                        </a:rPr>
                        <a:t>)</a:t>
                      </a:r>
                      <a:endParaRPr lang="en-US" sz="14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a:effectLst/>
                          <a:latin typeface="Arial" panose="020B0604020202020204" pitchFamily="34" charset="0"/>
                          <a:cs typeface="Arial" panose="020B0604020202020204" pitchFamily="34" charset="0"/>
                        </a:rPr>
                        <a:t>Flashiness</a:t>
                      </a:r>
                      <a:endParaRPr lang="en-US" sz="14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Low Flow Pulse %</a:t>
                      </a:r>
                      <a:endParaRPr lang="en-US" sz="14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Channel Shape</a:t>
                      </a:r>
                      <a:endParaRPr lang="en-US" sz="14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NH</a:t>
                      </a:r>
                      <a:r>
                        <a:rPr lang="en-US" sz="1400" u="none" strike="noStrike" baseline="-25000" dirty="0">
                          <a:effectLst/>
                          <a:latin typeface="Arial" panose="020B0604020202020204" pitchFamily="34" charset="0"/>
                          <a:cs typeface="Arial" panose="020B0604020202020204" pitchFamily="34" charset="0"/>
                        </a:rPr>
                        <a:t>4</a:t>
                      </a:r>
                      <a:r>
                        <a:rPr lang="en-US" sz="1400" u="none" strike="noStrike" baseline="30000" dirty="0">
                          <a:effectLst/>
                          <a:latin typeface="Arial" panose="020B0604020202020204" pitchFamily="34" charset="0"/>
                          <a:cs typeface="Arial" panose="020B0604020202020204" pitchFamily="34" charset="0"/>
                        </a:rPr>
                        <a:t>+</a:t>
                      </a:r>
                      <a:r>
                        <a:rPr lang="en-US" sz="1400" u="none" strike="noStrike" dirty="0">
                          <a:effectLst/>
                          <a:latin typeface="Arial" panose="020B0604020202020204" pitchFamily="34" charset="0"/>
                          <a:cs typeface="Arial" panose="020B0604020202020204" pitchFamily="34" charset="0"/>
                        </a:rPr>
                        <a:t> (mg/L)</a:t>
                      </a:r>
                      <a:endParaRPr lang="en-US" sz="14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Conductivity ln(µS/cm)</a:t>
                      </a:r>
                      <a:endParaRPr lang="en-US" sz="14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3438938169"/>
                  </a:ext>
                </a:extLst>
              </a:tr>
              <a:tr h="232078">
                <a:tc>
                  <a:txBody>
                    <a:bodyPr/>
                    <a:lstStyle/>
                    <a:p>
                      <a:pPr algn="ctr" fontAlgn="b"/>
                      <a:r>
                        <a:rPr lang="en-US" sz="1400" u="none" strike="noStrike" dirty="0">
                          <a:effectLst/>
                          <a:latin typeface="Arial" panose="020B0604020202020204" pitchFamily="34" charset="0"/>
                          <a:cs typeface="Arial" panose="020B0604020202020204" pitchFamily="34" charset="0"/>
                        </a:rPr>
                        <a:t>San Fernando</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8211900</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67.750</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a:effectLst/>
                          <a:latin typeface="Arial" panose="020B0604020202020204" pitchFamily="34" charset="0"/>
                          <a:cs typeface="Arial" panose="020B0604020202020204" pitchFamily="34" charset="0"/>
                        </a:rPr>
                        <a:t>0.907</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20.306</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a:effectLst/>
                          <a:latin typeface="Arial" panose="020B0604020202020204" pitchFamily="34" charset="0"/>
                          <a:cs typeface="Arial" panose="020B0604020202020204" pitchFamily="34" charset="0"/>
                        </a:rPr>
                        <a:t>15.762</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0.298</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6.887</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50063508"/>
                  </a:ext>
                </a:extLst>
              </a:tr>
              <a:tr h="200472">
                <a:tc>
                  <a:txBody>
                    <a:bodyPr/>
                    <a:lstStyle/>
                    <a:p>
                      <a:pPr algn="ctr" fontAlgn="b"/>
                      <a:r>
                        <a:rPr lang="en-US" sz="1400" u="none" strike="noStrike">
                          <a:effectLst/>
                          <a:latin typeface="Arial" panose="020B0604020202020204" pitchFamily="34" charset="0"/>
                          <a:cs typeface="Arial" panose="020B0604020202020204" pitchFamily="34" charset="0"/>
                        </a:rPr>
                        <a:t>Tranquitas</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a:effectLst/>
                          <a:latin typeface="Arial" panose="020B0604020202020204" pitchFamily="34" charset="0"/>
                          <a:cs typeface="Arial" panose="020B0604020202020204" pitchFamily="34" charset="0"/>
                        </a:rPr>
                        <a:t>8212300</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67.750</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a:effectLst/>
                          <a:latin typeface="Arial" panose="020B0604020202020204" pitchFamily="34" charset="0"/>
                          <a:cs typeface="Arial" panose="020B0604020202020204" pitchFamily="34" charset="0"/>
                        </a:rPr>
                        <a:t>0.781</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24.060</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a:effectLst/>
                          <a:latin typeface="Arial" panose="020B0604020202020204" pitchFamily="34" charset="0"/>
                          <a:cs typeface="Arial" panose="020B0604020202020204" pitchFamily="34" charset="0"/>
                        </a:rPr>
                        <a:t>17.988</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0.153</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9.096</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4171647488"/>
                  </a:ext>
                </a:extLst>
              </a:tr>
              <a:tr h="200472">
                <a:tc>
                  <a:txBody>
                    <a:bodyPr/>
                    <a:lstStyle/>
                    <a:p>
                      <a:pPr algn="ctr" fontAlgn="b"/>
                      <a:r>
                        <a:rPr lang="en-US" sz="1400" u="none" strike="noStrike">
                          <a:effectLst/>
                          <a:latin typeface="Arial" panose="020B0604020202020204" pitchFamily="34" charset="0"/>
                          <a:cs typeface="Arial" panose="020B0604020202020204" pitchFamily="34" charset="0"/>
                        </a:rPr>
                        <a:t>Medio</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a:effectLst/>
                          <a:latin typeface="Arial" panose="020B0604020202020204" pitchFamily="34" charset="0"/>
                          <a:cs typeface="Arial" panose="020B0604020202020204" pitchFamily="34" charset="0"/>
                        </a:rPr>
                        <a:t>8189300</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79.130</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a:effectLst/>
                          <a:latin typeface="Arial" panose="020B0604020202020204" pitchFamily="34" charset="0"/>
                          <a:cs typeface="Arial" panose="020B0604020202020204" pitchFamily="34" charset="0"/>
                        </a:rPr>
                        <a:t>0.993</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0.000</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a:effectLst/>
                          <a:latin typeface="Arial" panose="020B0604020202020204" pitchFamily="34" charset="0"/>
                          <a:cs typeface="Arial" panose="020B0604020202020204" pitchFamily="34" charset="0"/>
                        </a:rPr>
                        <a:t>18.405</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0.113</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6.748</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4174996929"/>
                  </a:ext>
                </a:extLst>
              </a:tr>
              <a:tr h="200472">
                <a:tc>
                  <a:txBody>
                    <a:bodyPr/>
                    <a:lstStyle/>
                    <a:p>
                      <a:pPr algn="ctr" fontAlgn="b"/>
                      <a:r>
                        <a:rPr lang="en-US" sz="1400" u="none" strike="noStrike">
                          <a:effectLst/>
                          <a:latin typeface="Arial" panose="020B0604020202020204" pitchFamily="34" charset="0"/>
                          <a:cs typeface="Arial" panose="020B0604020202020204" pitchFamily="34" charset="0"/>
                        </a:rPr>
                        <a:t>Aransas</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a:effectLst/>
                          <a:latin typeface="Arial" panose="020B0604020202020204" pitchFamily="34" charset="0"/>
                          <a:cs typeface="Arial" panose="020B0604020202020204" pitchFamily="34" charset="0"/>
                        </a:rPr>
                        <a:t>8189700</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80.770</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a:effectLst/>
                          <a:latin typeface="Arial" panose="020B0604020202020204" pitchFamily="34" charset="0"/>
                          <a:cs typeface="Arial" panose="020B0604020202020204" pitchFamily="34" charset="0"/>
                        </a:rPr>
                        <a:t>1.053</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7.664</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a:effectLst/>
                          <a:latin typeface="Arial" panose="020B0604020202020204" pitchFamily="34" charset="0"/>
                          <a:cs typeface="Arial" panose="020B0604020202020204" pitchFamily="34" charset="0"/>
                        </a:rPr>
                        <a:t>11.781</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0.105</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6.835</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3619661812"/>
                  </a:ext>
                </a:extLst>
              </a:tr>
              <a:tr h="200472">
                <a:tc>
                  <a:txBody>
                    <a:bodyPr/>
                    <a:lstStyle/>
                    <a:p>
                      <a:pPr algn="ctr" fontAlgn="b"/>
                      <a:r>
                        <a:rPr lang="en-US" sz="1400" u="none" strike="noStrike">
                          <a:effectLst/>
                          <a:latin typeface="Arial" panose="020B0604020202020204" pitchFamily="34" charset="0"/>
                          <a:cs typeface="Arial" panose="020B0604020202020204" pitchFamily="34" charset="0"/>
                        </a:rPr>
                        <a:t>Mission</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a:effectLst/>
                          <a:latin typeface="Arial" panose="020B0604020202020204" pitchFamily="34" charset="0"/>
                          <a:cs typeface="Arial" panose="020B0604020202020204" pitchFamily="34" charset="0"/>
                        </a:rPr>
                        <a:t>8189500</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a:effectLst/>
                          <a:latin typeface="Arial" panose="020B0604020202020204" pitchFamily="34" charset="0"/>
                          <a:cs typeface="Arial" panose="020B0604020202020204" pitchFamily="34" charset="0"/>
                        </a:rPr>
                        <a:t>85.360</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a:effectLst/>
                          <a:latin typeface="Arial" panose="020B0604020202020204" pitchFamily="34" charset="0"/>
                          <a:cs typeface="Arial" panose="020B0604020202020204" pitchFamily="34" charset="0"/>
                        </a:rPr>
                        <a:t>0.580</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3.357</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a:effectLst/>
                          <a:latin typeface="Arial" panose="020B0604020202020204" pitchFamily="34" charset="0"/>
                          <a:cs typeface="Arial" panose="020B0604020202020204" pitchFamily="34" charset="0"/>
                        </a:rPr>
                        <a:t>14.701</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0.170</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7.163</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105167377"/>
                  </a:ext>
                </a:extLst>
              </a:tr>
              <a:tr h="200472">
                <a:tc>
                  <a:txBody>
                    <a:bodyPr/>
                    <a:lstStyle/>
                    <a:p>
                      <a:pPr algn="ctr" fontAlgn="b"/>
                      <a:r>
                        <a:rPr lang="en-US" sz="1400" u="none" strike="noStrike">
                          <a:effectLst/>
                          <a:latin typeface="Arial" panose="020B0604020202020204" pitchFamily="34" charset="0"/>
                          <a:cs typeface="Arial" panose="020B0604020202020204" pitchFamily="34" charset="0"/>
                        </a:rPr>
                        <a:t>Perdido</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8177300</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92.370</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1.339</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0.000</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a:effectLst/>
                          <a:latin typeface="Arial" panose="020B0604020202020204" pitchFamily="34" charset="0"/>
                          <a:cs typeface="Arial" panose="020B0604020202020204" pitchFamily="34" charset="0"/>
                        </a:rPr>
                        <a:t>15.152</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0.075</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6.602</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370429405"/>
                  </a:ext>
                </a:extLst>
              </a:tr>
              <a:tr h="200472">
                <a:tc>
                  <a:txBody>
                    <a:bodyPr/>
                    <a:lstStyle/>
                    <a:p>
                      <a:pPr algn="ctr" fontAlgn="b"/>
                      <a:r>
                        <a:rPr lang="en-US" sz="1400" u="none" strike="noStrike" dirty="0" err="1">
                          <a:effectLst/>
                          <a:latin typeface="Arial" panose="020B0604020202020204" pitchFamily="34" charset="0"/>
                          <a:cs typeface="Arial" panose="020B0604020202020204" pitchFamily="34" charset="0"/>
                        </a:rPr>
                        <a:t>Garcitas</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a:effectLst/>
                          <a:latin typeface="Arial" panose="020B0604020202020204" pitchFamily="34" charset="0"/>
                          <a:cs typeface="Arial" panose="020B0604020202020204" pitchFamily="34" charset="0"/>
                        </a:rPr>
                        <a:t>8164600</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102.410</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a:effectLst/>
                          <a:latin typeface="Arial" panose="020B0604020202020204" pitchFamily="34" charset="0"/>
                          <a:cs typeface="Arial" panose="020B0604020202020204" pitchFamily="34" charset="0"/>
                        </a:rPr>
                        <a:t>0.806</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4.867</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a:effectLst/>
                          <a:latin typeface="Arial" panose="020B0604020202020204" pitchFamily="34" charset="0"/>
                          <a:cs typeface="Arial" panose="020B0604020202020204" pitchFamily="34" charset="0"/>
                        </a:rPr>
                        <a:t>18.161</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0.098</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6.249</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2374618996"/>
                  </a:ext>
                </a:extLst>
              </a:tr>
              <a:tr h="200472">
                <a:tc>
                  <a:txBody>
                    <a:bodyPr/>
                    <a:lstStyle/>
                    <a:p>
                      <a:pPr algn="ctr" fontAlgn="b"/>
                      <a:r>
                        <a:rPr lang="en-US" sz="1400" u="none" strike="noStrike">
                          <a:effectLst/>
                          <a:latin typeface="Arial" panose="020B0604020202020204" pitchFamily="34" charset="0"/>
                          <a:cs typeface="Arial" panose="020B0604020202020204" pitchFamily="34" charset="0"/>
                        </a:rPr>
                        <a:t>Placedo</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a:effectLst/>
                          <a:latin typeface="Arial" panose="020B0604020202020204" pitchFamily="34" charset="0"/>
                          <a:cs typeface="Arial" panose="020B0604020202020204" pitchFamily="34" charset="0"/>
                        </a:rPr>
                        <a:t>8164800</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104.650</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a:effectLst/>
                          <a:latin typeface="Arial" panose="020B0604020202020204" pitchFamily="34" charset="0"/>
                          <a:cs typeface="Arial" panose="020B0604020202020204" pitchFamily="34" charset="0"/>
                        </a:rPr>
                        <a:t>0.921</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5.482</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a:effectLst/>
                          <a:latin typeface="Arial" panose="020B0604020202020204" pitchFamily="34" charset="0"/>
                          <a:cs typeface="Arial" panose="020B0604020202020204" pitchFamily="34" charset="0"/>
                        </a:rPr>
                        <a:t>13.380</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0.088</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a:effectLst/>
                          <a:latin typeface="Arial" panose="020B0604020202020204" pitchFamily="34" charset="0"/>
                          <a:cs typeface="Arial" panose="020B0604020202020204" pitchFamily="34" charset="0"/>
                        </a:rPr>
                        <a:t>7.035</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2926281359"/>
                  </a:ext>
                </a:extLst>
              </a:tr>
              <a:tr h="200472">
                <a:tc>
                  <a:txBody>
                    <a:bodyPr/>
                    <a:lstStyle/>
                    <a:p>
                      <a:pPr algn="ctr" fontAlgn="b"/>
                      <a:r>
                        <a:rPr lang="en-US" sz="1400" u="none" strike="noStrike">
                          <a:effectLst/>
                          <a:latin typeface="Arial" panose="020B0604020202020204" pitchFamily="34" charset="0"/>
                          <a:cs typeface="Arial" panose="020B0604020202020204" pitchFamily="34" charset="0"/>
                        </a:rPr>
                        <a:t>Big Creek</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a:effectLst/>
                          <a:latin typeface="Arial" panose="020B0604020202020204" pitchFamily="34" charset="0"/>
                          <a:cs typeface="Arial" panose="020B0604020202020204" pitchFamily="34" charset="0"/>
                        </a:rPr>
                        <a:t>8115000</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120.310</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a:effectLst/>
                          <a:latin typeface="Arial" panose="020B0604020202020204" pitchFamily="34" charset="0"/>
                          <a:cs typeface="Arial" panose="020B0604020202020204" pitchFamily="34" charset="0"/>
                        </a:rPr>
                        <a:t>0.961</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15.631</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23.150</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0.118</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5.390</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79680624"/>
                  </a:ext>
                </a:extLst>
              </a:tr>
              <a:tr h="232078">
                <a:tc>
                  <a:txBody>
                    <a:bodyPr/>
                    <a:lstStyle/>
                    <a:p>
                      <a:pPr algn="ctr" fontAlgn="b"/>
                      <a:r>
                        <a:rPr lang="en-US" sz="1400" u="none" strike="noStrike" dirty="0">
                          <a:effectLst/>
                          <a:latin typeface="Arial" panose="020B0604020202020204" pitchFamily="34" charset="0"/>
                          <a:cs typeface="Arial" panose="020B0604020202020204" pitchFamily="34" charset="0"/>
                        </a:rPr>
                        <a:t>Bear Branch</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8068390</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124.190</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0.777</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13.146</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12.011</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0.133</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5.426</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4216055437"/>
                  </a:ext>
                </a:extLst>
              </a:tr>
            </a:tbl>
          </a:graphicData>
        </a:graphic>
      </p:graphicFrame>
    </p:spTree>
    <p:extLst>
      <p:ext uri="{BB962C8B-B14F-4D97-AF65-F5344CB8AC3E}">
        <p14:creationId xmlns:p14="http://schemas.microsoft.com/office/powerpoint/2010/main" val="1970267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2B1AC1D-703B-4839-8673-DA18F3DE1C5F}"/>
              </a:ext>
            </a:extLst>
          </p:cNvPr>
          <p:cNvPicPr>
            <a:picLocks noChangeAspect="1"/>
          </p:cNvPicPr>
          <p:nvPr/>
        </p:nvPicPr>
        <p:blipFill rotWithShape="1">
          <a:blip r:embed="rId3"/>
          <a:srcRect r="12379"/>
          <a:stretch/>
        </p:blipFill>
        <p:spPr>
          <a:xfrm>
            <a:off x="0" y="0"/>
            <a:ext cx="7992974" cy="6601152"/>
          </a:xfrm>
          <a:prstGeom prst="rect">
            <a:avLst/>
          </a:prstGeom>
        </p:spPr>
      </p:pic>
      <p:cxnSp>
        <p:nvCxnSpPr>
          <p:cNvPr id="5" name="Straight Arrow Connector 4">
            <a:extLst>
              <a:ext uri="{FF2B5EF4-FFF2-40B4-BE49-F238E27FC236}">
                <a16:creationId xmlns:a16="http://schemas.microsoft.com/office/drawing/2014/main" id="{8D110583-BFDD-4A55-8340-5EBF0CA76A93}"/>
              </a:ext>
            </a:extLst>
          </p:cNvPr>
          <p:cNvCxnSpPr>
            <a:cxnSpLocks/>
          </p:cNvCxnSpPr>
          <p:nvPr/>
        </p:nvCxnSpPr>
        <p:spPr>
          <a:xfrm>
            <a:off x="3551605" y="2679334"/>
            <a:ext cx="2218531" cy="842963"/>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98E5BBF2-1BC5-4E28-AEB4-34874CC45268}"/>
              </a:ext>
            </a:extLst>
          </p:cNvPr>
          <p:cNvCxnSpPr>
            <a:cxnSpLocks/>
          </p:cNvCxnSpPr>
          <p:nvPr/>
        </p:nvCxnSpPr>
        <p:spPr>
          <a:xfrm flipH="1" flipV="1">
            <a:off x="2291128" y="1293004"/>
            <a:ext cx="1260476" cy="138633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6947B5A9-FD6A-409F-9DAB-551471C03DC4}"/>
              </a:ext>
            </a:extLst>
          </p:cNvPr>
          <p:cNvCxnSpPr>
            <a:cxnSpLocks/>
          </p:cNvCxnSpPr>
          <p:nvPr/>
        </p:nvCxnSpPr>
        <p:spPr>
          <a:xfrm flipV="1">
            <a:off x="3551603" y="1264547"/>
            <a:ext cx="2099878" cy="1414787"/>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34" name="Oval 33">
            <a:extLst>
              <a:ext uri="{FF2B5EF4-FFF2-40B4-BE49-F238E27FC236}">
                <a16:creationId xmlns:a16="http://schemas.microsoft.com/office/drawing/2014/main" id="{9F0E1B13-BB99-4D40-A464-26C9560D2B69}"/>
              </a:ext>
            </a:extLst>
          </p:cNvPr>
          <p:cNvSpPr/>
          <p:nvPr/>
        </p:nvSpPr>
        <p:spPr>
          <a:xfrm>
            <a:off x="2022870" y="4454346"/>
            <a:ext cx="152400" cy="142875"/>
          </a:xfrm>
          <a:prstGeom prst="ellipse">
            <a:avLst/>
          </a:prstGeom>
          <a:solidFill>
            <a:srgbClr val="4502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02A35C37-A0E6-4593-A526-796A54CFBA0D}"/>
              </a:ext>
            </a:extLst>
          </p:cNvPr>
          <p:cNvSpPr/>
          <p:nvPr/>
        </p:nvSpPr>
        <p:spPr>
          <a:xfrm>
            <a:off x="1809605" y="5785590"/>
            <a:ext cx="152400" cy="142875"/>
          </a:xfrm>
          <a:prstGeom prst="ellipse">
            <a:avLst/>
          </a:prstGeom>
          <a:solidFill>
            <a:srgbClr val="350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6AE81987-6F78-4FF8-817D-162C112C7F4D}"/>
              </a:ext>
            </a:extLst>
          </p:cNvPr>
          <p:cNvSpPr/>
          <p:nvPr/>
        </p:nvSpPr>
        <p:spPr>
          <a:xfrm>
            <a:off x="2258172" y="3379422"/>
            <a:ext cx="152400" cy="142875"/>
          </a:xfrm>
          <a:prstGeom prst="ellipse">
            <a:avLst/>
          </a:prstGeom>
          <a:solidFill>
            <a:srgbClr val="2D7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5B1DFBD1-B7E2-4746-9880-2418E7B0CE06}"/>
              </a:ext>
            </a:extLst>
          </p:cNvPr>
          <p:cNvSpPr/>
          <p:nvPr/>
        </p:nvSpPr>
        <p:spPr>
          <a:xfrm>
            <a:off x="2376264" y="1875648"/>
            <a:ext cx="152400" cy="142875"/>
          </a:xfrm>
          <a:prstGeom prst="ellipse">
            <a:avLst/>
          </a:prstGeom>
          <a:solidFill>
            <a:srgbClr val="235C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3599F0E0-517A-4219-B3F0-81E5DDAA811B}"/>
              </a:ext>
            </a:extLst>
          </p:cNvPr>
          <p:cNvSpPr/>
          <p:nvPr/>
        </p:nvSpPr>
        <p:spPr>
          <a:xfrm>
            <a:off x="3166625" y="735128"/>
            <a:ext cx="152400" cy="142875"/>
          </a:xfrm>
          <a:prstGeom prst="ellipse">
            <a:avLst/>
          </a:prstGeom>
          <a:solidFill>
            <a:srgbClr val="71CB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929DD5C0-EAB5-4C66-8068-E63CE55DF58A}"/>
              </a:ext>
            </a:extLst>
          </p:cNvPr>
          <p:cNvSpPr/>
          <p:nvPr/>
        </p:nvSpPr>
        <p:spPr>
          <a:xfrm>
            <a:off x="2830809" y="1509118"/>
            <a:ext cx="152400" cy="142875"/>
          </a:xfrm>
          <a:prstGeom prst="ellipse">
            <a:avLst/>
          </a:prstGeom>
          <a:solidFill>
            <a:srgbClr val="7AD1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62739D4E-634A-48D5-9851-F179CD01A73D}"/>
              </a:ext>
            </a:extLst>
          </p:cNvPr>
          <p:cNvSpPr/>
          <p:nvPr/>
        </p:nvSpPr>
        <p:spPr>
          <a:xfrm>
            <a:off x="1137785" y="296125"/>
            <a:ext cx="152400" cy="142875"/>
          </a:xfrm>
          <a:prstGeom prst="ellipse">
            <a:avLst/>
          </a:prstGeom>
          <a:solidFill>
            <a:srgbClr val="279F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2BE72E7A-0EBD-4C53-9835-9F6FF638EB93}"/>
              </a:ext>
            </a:extLst>
          </p:cNvPr>
          <p:cNvSpPr/>
          <p:nvPr/>
        </p:nvSpPr>
        <p:spPr>
          <a:xfrm>
            <a:off x="4601542" y="2607897"/>
            <a:ext cx="152400" cy="142875"/>
          </a:xfrm>
          <a:prstGeom prst="ellipse">
            <a:avLst/>
          </a:prstGeom>
          <a:solidFill>
            <a:srgbClr val="74C7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1C886D69-3F1B-4CD0-AAA7-7DDBBC3ECAF4}"/>
              </a:ext>
            </a:extLst>
          </p:cNvPr>
          <p:cNvSpPr/>
          <p:nvPr/>
        </p:nvSpPr>
        <p:spPr>
          <a:xfrm>
            <a:off x="7496223" y="2260983"/>
            <a:ext cx="152400" cy="142875"/>
          </a:xfrm>
          <a:prstGeom prst="ellipse">
            <a:avLst/>
          </a:prstGeom>
          <a:solidFill>
            <a:srgbClr val="FDE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CAB1FFBE-7601-484E-87C3-23D8CED0E02C}"/>
              </a:ext>
            </a:extLst>
          </p:cNvPr>
          <p:cNvSpPr/>
          <p:nvPr/>
        </p:nvSpPr>
        <p:spPr>
          <a:xfrm>
            <a:off x="7108030" y="3359548"/>
            <a:ext cx="152400" cy="142875"/>
          </a:xfrm>
          <a:prstGeom prst="ellipse">
            <a:avLst/>
          </a:prstGeom>
          <a:solidFill>
            <a:srgbClr val="FDE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6840A2AF-68EF-4739-8EF7-26F916EB10F2}"/>
              </a:ext>
            </a:extLst>
          </p:cNvPr>
          <p:cNvSpPr txBox="1"/>
          <p:nvPr/>
        </p:nvSpPr>
        <p:spPr>
          <a:xfrm>
            <a:off x="3112126" y="4143146"/>
            <a:ext cx="1239443" cy="646331"/>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Channel Shape</a:t>
            </a:r>
          </a:p>
          <a:p>
            <a:pPr algn="ctr"/>
            <a:endParaRPr lang="en-US" sz="1200" dirty="0">
              <a:latin typeface="Arial" panose="020B0604020202020204" pitchFamily="34" charset="0"/>
              <a:cs typeface="Arial" panose="020B0604020202020204" pitchFamily="34" charset="0"/>
            </a:endParaRPr>
          </a:p>
          <a:p>
            <a:pPr algn="ctr"/>
            <a:endParaRPr lang="en-US" sz="1200" dirty="0">
              <a:latin typeface="Arial" panose="020B06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0BFA4801-5B74-45C4-BC70-61DDC75924CA}"/>
              </a:ext>
            </a:extLst>
          </p:cNvPr>
          <p:cNvSpPr txBox="1"/>
          <p:nvPr/>
        </p:nvSpPr>
        <p:spPr>
          <a:xfrm>
            <a:off x="5381917" y="4064151"/>
            <a:ext cx="832279" cy="646331"/>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a:p>
            <a:pPr algn="ctr"/>
            <a:r>
              <a:rPr lang="en-US" sz="1200" dirty="0">
                <a:latin typeface="Arial" panose="020B0604020202020204" pitchFamily="34" charset="0"/>
                <a:cs typeface="Arial" panose="020B0604020202020204" pitchFamily="34" charset="0"/>
              </a:rPr>
              <a:t>Low Flow</a:t>
            </a:r>
          </a:p>
          <a:p>
            <a:pPr algn="ctr"/>
            <a:r>
              <a:rPr lang="en-US" sz="1200" dirty="0">
                <a:latin typeface="Arial" panose="020B0604020202020204" pitchFamily="34" charset="0"/>
                <a:cs typeface="Arial" panose="020B0604020202020204" pitchFamily="34" charset="0"/>
              </a:rPr>
              <a:t>Pulse %</a:t>
            </a:r>
          </a:p>
        </p:txBody>
      </p:sp>
      <p:sp>
        <p:nvSpPr>
          <p:cNvPr id="50" name="TextBox 49">
            <a:extLst>
              <a:ext uri="{FF2B5EF4-FFF2-40B4-BE49-F238E27FC236}">
                <a16:creationId xmlns:a16="http://schemas.microsoft.com/office/drawing/2014/main" id="{EC48C0C1-F3F0-4347-9901-3615F2632073}"/>
              </a:ext>
            </a:extLst>
          </p:cNvPr>
          <p:cNvSpPr txBox="1"/>
          <p:nvPr/>
        </p:nvSpPr>
        <p:spPr>
          <a:xfrm>
            <a:off x="5782073" y="3500449"/>
            <a:ext cx="52290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NH</a:t>
            </a:r>
            <a:r>
              <a:rPr lang="en-US" sz="1200" baseline="-25000" dirty="0">
                <a:latin typeface="Arial" panose="020B0604020202020204" pitchFamily="34" charset="0"/>
                <a:cs typeface="Arial" panose="020B0604020202020204" pitchFamily="34" charset="0"/>
              </a:rPr>
              <a:t>4</a:t>
            </a:r>
            <a:r>
              <a:rPr lang="en-US" sz="1200" baseline="30000" dirty="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p:txBody>
      </p:sp>
      <p:sp>
        <p:nvSpPr>
          <p:cNvPr id="52" name="TextBox 51">
            <a:extLst>
              <a:ext uri="{FF2B5EF4-FFF2-40B4-BE49-F238E27FC236}">
                <a16:creationId xmlns:a16="http://schemas.microsoft.com/office/drawing/2014/main" id="{0561ED95-0EFC-484F-8A5E-E7CFC41E570F}"/>
              </a:ext>
            </a:extLst>
          </p:cNvPr>
          <p:cNvSpPr txBox="1"/>
          <p:nvPr/>
        </p:nvSpPr>
        <p:spPr>
          <a:xfrm>
            <a:off x="5651483" y="998749"/>
            <a:ext cx="1019831"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Conductivity</a:t>
            </a:r>
          </a:p>
        </p:txBody>
      </p:sp>
      <p:sp>
        <p:nvSpPr>
          <p:cNvPr id="53" name="TextBox 52">
            <a:extLst>
              <a:ext uri="{FF2B5EF4-FFF2-40B4-BE49-F238E27FC236}">
                <a16:creationId xmlns:a16="http://schemas.microsoft.com/office/drawing/2014/main" id="{64D6EC10-C12E-49A5-921D-B3320BC6BC57}"/>
              </a:ext>
            </a:extLst>
          </p:cNvPr>
          <p:cNvSpPr txBox="1"/>
          <p:nvPr/>
        </p:nvSpPr>
        <p:spPr>
          <a:xfrm>
            <a:off x="1658069" y="814083"/>
            <a:ext cx="917239" cy="461665"/>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a:p>
            <a:pPr algn="ctr"/>
            <a:r>
              <a:rPr lang="en-US" sz="1200" dirty="0">
                <a:latin typeface="Arial" panose="020B0604020202020204" pitchFamily="34" charset="0"/>
                <a:cs typeface="Arial" panose="020B0604020202020204" pitchFamily="34" charset="0"/>
              </a:rPr>
              <a:t>Flashiness</a:t>
            </a:r>
          </a:p>
        </p:txBody>
      </p:sp>
      <p:sp>
        <p:nvSpPr>
          <p:cNvPr id="54" name="TextBox 53">
            <a:extLst>
              <a:ext uri="{FF2B5EF4-FFF2-40B4-BE49-F238E27FC236}">
                <a16:creationId xmlns:a16="http://schemas.microsoft.com/office/drawing/2014/main" id="{3C62DB83-3E35-4545-A473-DE91A8AC7125}"/>
              </a:ext>
            </a:extLst>
          </p:cNvPr>
          <p:cNvSpPr txBox="1"/>
          <p:nvPr/>
        </p:nvSpPr>
        <p:spPr>
          <a:xfrm>
            <a:off x="920337" y="4106539"/>
            <a:ext cx="1041668" cy="461665"/>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a:p>
            <a:pPr algn="ctr"/>
            <a:r>
              <a:rPr lang="en-US" sz="1200" dirty="0">
                <a:latin typeface="Arial" panose="020B0604020202020204" pitchFamily="34" charset="0"/>
                <a:cs typeface="Arial" panose="020B0604020202020204" pitchFamily="34" charset="0"/>
              </a:rPr>
              <a:t>Precipitation</a:t>
            </a:r>
          </a:p>
        </p:txBody>
      </p:sp>
      <p:sp>
        <p:nvSpPr>
          <p:cNvPr id="4" name="TextBox 3">
            <a:extLst>
              <a:ext uri="{FF2B5EF4-FFF2-40B4-BE49-F238E27FC236}">
                <a16:creationId xmlns:a16="http://schemas.microsoft.com/office/drawing/2014/main" id="{F96E1328-A70C-4176-87F9-5924919E27F6}"/>
              </a:ext>
            </a:extLst>
          </p:cNvPr>
          <p:cNvSpPr txBox="1"/>
          <p:nvPr/>
        </p:nvSpPr>
        <p:spPr>
          <a:xfrm>
            <a:off x="8369300" y="1398638"/>
            <a:ext cx="3657600" cy="2462213"/>
          </a:xfrm>
          <a:prstGeom prst="rect">
            <a:avLst/>
          </a:prstGeom>
          <a:solidFill>
            <a:schemeClr val="bg1"/>
          </a:solidFill>
        </p:spPr>
        <p:txBody>
          <a:bodyPr wrap="square" rtlCol="0">
            <a:spAutoFit/>
          </a:bodyPr>
          <a:lstStyle/>
          <a:p>
            <a:pPr>
              <a:defRPr/>
            </a:pPr>
            <a:r>
              <a:rPr lang="en-US" sz="1400" b="1" dirty="0">
                <a:latin typeface="Arial" panose="020B0604020202020204" pitchFamily="34" charset="0"/>
                <a:cs typeface="Arial" panose="020B0604020202020204" pitchFamily="34" charset="0"/>
              </a:rPr>
              <a:t>Supplemental Figure 1: </a:t>
            </a:r>
            <a:r>
              <a:rPr lang="en-US" sz="1400" dirty="0">
                <a:latin typeface="Arial" panose="020B0604020202020204" pitchFamily="34" charset="0"/>
                <a:cs typeface="Arial" panose="020B0604020202020204" pitchFamily="34" charset="0"/>
              </a:rPr>
              <a:t>Principal Component Analysis of environmental predictors at 10 sites spanning a precipitation gradient along the Texas Coastal Prairie. Circles representing sample sites are colored based on their annual precipitation. Axes labels include the percentage of variance explained by the first principal component (horizontal axis) and the second principal component (vertical axis).</a:t>
            </a:r>
          </a:p>
        </p:txBody>
      </p:sp>
      <p:sp>
        <p:nvSpPr>
          <p:cNvPr id="32" name="TextBox 31">
            <a:extLst>
              <a:ext uri="{FF2B5EF4-FFF2-40B4-BE49-F238E27FC236}">
                <a16:creationId xmlns:a16="http://schemas.microsoft.com/office/drawing/2014/main" id="{7CA99775-E312-4837-8F12-8CE5CA2E7B13}"/>
              </a:ext>
            </a:extLst>
          </p:cNvPr>
          <p:cNvSpPr txBox="1"/>
          <p:nvPr/>
        </p:nvSpPr>
        <p:spPr>
          <a:xfrm rot="16200000">
            <a:off x="-915637" y="3018248"/>
            <a:ext cx="2788610" cy="369332"/>
          </a:xfrm>
          <a:prstGeom prst="rect">
            <a:avLst/>
          </a:prstGeom>
          <a:solidFill>
            <a:schemeClr val="bg1"/>
          </a:solidFill>
        </p:spPr>
        <p:txBody>
          <a:bodyPr wrap="square" rtlCol="0">
            <a:spAutoFit/>
          </a:bodyPr>
          <a:lstStyle/>
          <a:p>
            <a:pPr algn="ctr"/>
            <a:r>
              <a:rPr lang="en-US" dirty="0"/>
              <a:t>PC1 (23.1%)</a:t>
            </a:r>
          </a:p>
        </p:txBody>
      </p:sp>
      <p:sp>
        <p:nvSpPr>
          <p:cNvPr id="2" name="Rectangle 1">
            <a:extLst>
              <a:ext uri="{FF2B5EF4-FFF2-40B4-BE49-F238E27FC236}">
                <a16:creationId xmlns:a16="http://schemas.microsoft.com/office/drawing/2014/main" id="{EEC5B516-4868-47DE-8C1F-531452F9AA67}"/>
              </a:ext>
            </a:extLst>
          </p:cNvPr>
          <p:cNvSpPr/>
          <p:nvPr/>
        </p:nvSpPr>
        <p:spPr>
          <a:xfrm>
            <a:off x="6670367" y="4823983"/>
            <a:ext cx="1199661" cy="983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 name="Straight Arrow Connector 40">
            <a:extLst>
              <a:ext uri="{FF2B5EF4-FFF2-40B4-BE49-F238E27FC236}">
                <a16:creationId xmlns:a16="http://schemas.microsoft.com/office/drawing/2014/main" id="{6C2B71D6-F720-4D22-BE22-0B52ABBBC230}"/>
              </a:ext>
            </a:extLst>
          </p:cNvPr>
          <p:cNvCxnSpPr>
            <a:cxnSpLocks/>
          </p:cNvCxnSpPr>
          <p:nvPr/>
        </p:nvCxnSpPr>
        <p:spPr>
          <a:xfrm>
            <a:off x="3551606" y="2679334"/>
            <a:ext cx="74773" cy="1427205"/>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43" name="Straight Arrow Connector 42">
            <a:extLst>
              <a:ext uri="{FF2B5EF4-FFF2-40B4-BE49-F238E27FC236}">
                <a16:creationId xmlns:a16="http://schemas.microsoft.com/office/drawing/2014/main" id="{FA7C8A2F-B387-4FF1-8886-78335D5D787A}"/>
              </a:ext>
            </a:extLst>
          </p:cNvPr>
          <p:cNvCxnSpPr>
            <a:cxnSpLocks/>
          </p:cNvCxnSpPr>
          <p:nvPr/>
        </p:nvCxnSpPr>
        <p:spPr>
          <a:xfrm>
            <a:off x="3551603" y="2679332"/>
            <a:ext cx="1952648" cy="1473994"/>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56" name="Straight Arrow Connector 55">
            <a:extLst>
              <a:ext uri="{FF2B5EF4-FFF2-40B4-BE49-F238E27FC236}">
                <a16:creationId xmlns:a16="http://schemas.microsoft.com/office/drawing/2014/main" id="{7311ED1A-79A6-48C8-9DA7-49DE320020E8}"/>
              </a:ext>
            </a:extLst>
          </p:cNvPr>
          <p:cNvCxnSpPr>
            <a:cxnSpLocks/>
          </p:cNvCxnSpPr>
          <p:nvPr/>
        </p:nvCxnSpPr>
        <p:spPr>
          <a:xfrm flipH="1">
            <a:off x="1419731" y="2679334"/>
            <a:ext cx="2131875" cy="1609725"/>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62" name="Oval 61">
            <a:extLst>
              <a:ext uri="{FF2B5EF4-FFF2-40B4-BE49-F238E27FC236}">
                <a16:creationId xmlns:a16="http://schemas.microsoft.com/office/drawing/2014/main" id="{520645AB-8741-459D-B59A-1A6A8F968B4B}"/>
              </a:ext>
            </a:extLst>
          </p:cNvPr>
          <p:cNvSpPr/>
          <p:nvPr/>
        </p:nvSpPr>
        <p:spPr>
          <a:xfrm>
            <a:off x="7102041" y="3355043"/>
            <a:ext cx="190500" cy="18288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BA999175-6D62-4B1B-AB49-E5CB06B65EEE}"/>
              </a:ext>
            </a:extLst>
          </p:cNvPr>
          <p:cNvSpPr/>
          <p:nvPr/>
        </p:nvSpPr>
        <p:spPr>
          <a:xfrm>
            <a:off x="2826116" y="1469111"/>
            <a:ext cx="190500" cy="18288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68">
            <a:extLst>
              <a:ext uri="{FF2B5EF4-FFF2-40B4-BE49-F238E27FC236}">
                <a16:creationId xmlns:a16="http://schemas.microsoft.com/office/drawing/2014/main" id="{BC9FD135-AD21-4758-8D6C-E93AB7E855F2}"/>
              </a:ext>
            </a:extLst>
          </p:cNvPr>
          <p:cNvSpPr/>
          <p:nvPr/>
        </p:nvSpPr>
        <p:spPr>
          <a:xfrm>
            <a:off x="4572683" y="2579123"/>
            <a:ext cx="190500" cy="18288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a:extLst>
              <a:ext uri="{FF2B5EF4-FFF2-40B4-BE49-F238E27FC236}">
                <a16:creationId xmlns:a16="http://schemas.microsoft.com/office/drawing/2014/main" id="{626F5844-39BA-410D-97BE-FB3A88273311}"/>
              </a:ext>
            </a:extLst>
          </p:cNvPr>
          <p:cNvSpPr/>
          <p:nvPr/>
        </p:nvSpPr>
        <p:spPr>
          <a:xfrm>
            <a:off x="7477173" y="2240978"/>
            <a:ext cx="190500" cy="18288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8C6DA693-55B0-4071-886A-48F9AA7B4542}"/>
              </a:ext>
            </a:extLst>
          </p:cNvPr>
          <p:cNvSpPr/>
          <p:nvPr/>
        </p:nvSpPr>
        <p:spPr>
          <a:xfrm>
            <a:off x="3135313" y="708557"/>
            <a:ext cx="190500" cy="18288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CD6D93E4-89E8-452A-9736-DF0E08DD8186}"/>
              </a:ext>
            </a:extLst>
          </p:cNvPr>
          <p:cNvSpPr/>
          <p:nvPr/>
        </p:nvSpPr>
        <p:spPr>
          <a:xfrm>
            <a:off x="1118735" y="276122"/>
            <a:ext cx="190500" cy="18288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id="{FCCF14E2-DC4D-476E-B772-0B99ADF76085}"/>
              </a:ext>
            </a:extLst>
          </p:cNvPr>
          <p:cNvSpPr/>
          <p:nvPr/>
        </p:nvSpPr>
        <p:spPr>
          <a:xfrm>
            <a:off x="2357214" y="1870791"/>
            <a:ext cx="190500" cy="18288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8F9CE36A-31BE-453B-9A62-78CB6642441D}"/>
              </a:ext>
            </a:extLst>
          </p:cNvPr>
          <p:cNvSpPr/>
          <p:nvPr/>
        </p:nvSpPr>
        <p:spPr>
          <a:xfrm>
            <a:off x="2229394" y="3339415"/>
            <a:ext cx="190500" cy="18288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Oval 80">
            <a:extLst>
              <a:ext uri="{FF2B5EF4-FFF2-40B4-BE49-F238E27FC236}">
                <a16:creationId xmlns:a16="http://schemas.microsoft.com/office/drawing/2014/main" id="{C3C6A3AB-1614-4D22-896B-2B81478CF071}"/>
              </a:ext>
            </a:extLst>
          </p:cNvPr>
          <p:cNvSpPr/>
          <p:nvPr/>
        </p:nvSpPr>
        <p:spPr>
          <a:xfrm>
            <a:off x="2003820" y="4434341"/>
            <a:ext cx="190500" cy="18288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264CB404-9B19-4E66-8A12-A296BAF49010}"/>
              </a:ext>
            </a:extLst>
          </p:cNvPr>
          <p:cNvSpPr/>
          <p:nvPr/>
        </p:nvSpPr>
        <p:spPr>
          <a:xfrm>
            <a:off x="1786205" y="5765585"/>
            <a:ext cx="190500" cy="18288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483B4ECD-59DB-4977-923A-134D0D2ABBEA}"/>
              </a:ext>
            </a:extLst>
          </p:cNvPr>
          <p:cNvSpPr txBox="1"/>
          <p:nvPr/>
        </p:nvSpPr>
        <p:spPr>
          <a:xfrm>
            <a:off x="2957262" y="6365844"/>
            <a:ext cx="2788610" cy="369332"/>
          </a:xfrm>
          <a:prstGeom prst="rect">
            <a:avLst/>
          </a:prstGeom>
          <a:solidFill>
            <a:schemeClr val="bg1"/>
          </a:solidFill>
        </p:spPr>
        <p:txBody>
          <a:bodyPr wrap="square" rtlCol="0">
            <a:spAutoFit/>
          </a:bodyPr>
          <a:lstStyle/>
          <a:p>
            <a:pPr algn="ctr"/>
            <a:r>
              <a:rPr lang="en-US" dirty="0"/>
              <a:t>PC1 (39.7%)</a:t>
            </a:r>
          </a:p>
        </p:txBody>
      </p:sp>
    </p:spTree>
    <p:extLst>
      <p:ext uri="{BB962C8B-B14F-4D97-AF65-F5344CB8AC3E}">
        <p14:creationId xmlns:p14="http://schemas.microsoft.com/office/powerpoint/2010/main" val="23022559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8A4AFB-1F52-46B5-A7F9-B4DE8C6AABC7}"/>
              </a:ext>
            </a:extLst>
          </p:cNvPr>
          <p:cNvSpPr txBox="1"/>
          <p:nvPr/>
        </p:nvSpPr>
        <p:spPr>
          <a:xfrm>
            <a:off x="7754020" y="1984118"/>
            <a:ext cx="4437980" cy="2585323"/>
          </a:xfrm>
          <a:prstGeom prst="rect">
            <a:avLst/>
          </a:prstGeom>
          <a:noFill/>
        </p:spPr>
        <p:txBody>
          <a:bodyPr wrap="square" rtlCol="0">
            <a:spAutoFit/>
          </a:bodyPr>
          <a:lstStyle/>
          <a:p>
            <a:r>
              <a:rPr lang="en-US" b="1" dirty="0"/>
              <a:t>Supplemental Figure 2:</a:t>
            </a:r>
            <a:r>
              <a:rPr lang="en-US" dirty="0"/>
              <a:t> Environmental predictors pairs plot. Scatter plots with linear regression are depicted in the upper right panels. Data point density is plotted by the blue line along the center diagonal panels. Correlation coefficients are scaled by magnitude and depicted in the lower left panels opposite of their complimentary scatterplot in the top right section.</a:t>
            </a:r>
            <a:endParaRPr lang="en-US" b="1" dirty="0"/>
          </a:p>
        </p:txBody>
      </p:sp>
      <p:pic>
        <p:nvPicPr>
          <p:cNvPr id="6" name="Picture 5">
            <a:extLst>
              <a:ext uri="{FF2B5EF4-FFF2-40B4-BE49-F238E27FC236}">
                <a16:creationId xmlns:a16="http://schemas.microsoft.com/office/drawing/2014/main" id="{4E4EE4B6-88F2-4AA4-8D9C-3F7ED804055C}"/>
              </a:ext>
            </a:extLst>
          </p:cNvPr>
          <p:cNvPicPr>
            <a:picLocks noChangeAspect="1"/>
          </p:cNvPicPr>
          <p:nvPr/>
        </p:nvPicPr>
        <p:blipFill>
          <a:blip r:embed="rId2"/>
          <a:stretch>
            <a:fillRect/>
          </a:stretch>
        </p:blipFill>
        <p:spPr>
          <a:xfrm>
            <a:off x="0" y="0"/>
            <a:ext cx="7754020" cy="6858000"/>
          </a:xfrm>
          <a:prstGeom prst="rect">
            <a:avLst/>
          </a:prstGeom>
        </p:spPr>
      </p:pic>
    </p:spTree>
    <p:extLst>
      <p:ext uri="{BB962C8B-B14F-4D97-AF65-F5344CB8AC3E}">
        <p14:creationId xmlns:p14="http://schemas.microsoft.com/office/powerpoint/2010/main" val="21960522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10968</TotalTime>
  <Words>1061</Words>
  <Application>Microsoft Office PowerPoint</Application>
  <PresentationFormat>Widescreen</PresentationFormat>
  <Paragraphs>311</Paragraphs>
  <Slides>11</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Major Revision 2 Texas Precipitation Gradient (2017)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Revised Data Analysis Texas Precipitation Gradient (2017)</dc:title>
  <dc:creator>Sean</dc:creator>
  <cp:lastModifiedBy>Sean</cp:lastModifiedBy>
  <cp:revision>205</cp:revision>
  <dcterms:created xsi:type="dcterms:W3CDTF">2020-12-14T18:50:50Z</dcterms:created>
  <dcterms:modified xsi:type="dcterms:W3CDTF">2021-08-12T20:11:08Z</dcterms:modified>
</cp:coreProperties>
</file>